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0" r:id="rId2"/>
    <p:sldId id="266" r:id="rId3"/>
    <p:sldId id="509" r:id="rId4"/>
    <p:sldId id="516" r:id="rId5"/>
    <p:sldId id="515" r:id="rId6"/>
    <p:sldId id="510" r:id="rId7"/>
    <p:sldId id="259" r:id="rId8"/>
    <p:sldId id="262" r:id="rId9"/>
    <p:sldId id="258" r:id="rId10"/>
    <p:sldId id="512" r:id="rId11"/>
    <p:sldId id="257" r:id="rId12"/>
    <p:sldId id="513" r:id="rId13"/>
    <p:sldId id="256" r:id="rId14"/>
    <p:sldId id="514" r:id="rId15"/>
    <p:sldId id="264" r:id="rId16"/>
    <p:sldId id="263" r:id="rId17"/>
    <p:sldId id="261" r:id="rId18"/>
    <p:sldId id="267" r:id="rId19"/>
    <p:sldId id="511" r:id="rId20"/>
    <p:sldId id="517" r:id="rId21"/>
    <p:sldId id="518"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0" d="100"/>
          <a:sy n="70" d="100"/>
        </p:scale>
        <p:origin x="500"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0EB07-6D85-4B74-A056-8EE43DBDB81C}" type="datetimeFigureOut">
              <a:rPr lang="nl-NL" smtClean="0"/>
              <a:t>4-4-2023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89913-D3D0-4E1D-8F1E-3CD3B6918BFD}" type="slidenum">
              <a:rPr lang="nl-NL" smtClean="0"/>
              <a:t>‹nr.›</a:t>
            </a:fld>
            <a:endParaRPr lang="nl-NL"/>
          </a:p>
        </p:txBody>
      </p:sp>
    </p:spTree>
    <p:extLst>
      <p:ext uri="{BB962C8B-B14F-4D97-AF65-F5344CB8AC3E}">
        <p14:creationId xmlns:p14="http://schemas.microsoft.com/office/powerpoint/2010/main" val="3464773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8EEA8-6342-4C92-A19F-8D2CE181C04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8279780-D902-4B23-90B7-B50A45C8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BF6F055-F585-4F1F-BDF6-BBC4C87CF9F8}"/>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5" name="Tijdelijke aanduiding voor voettekst 4">
            <a:extLst>
              <a:ext uri="{FF2B5EF4-FFF2-40B4-BE49-F238E27FC236}">
                <a16:creationId xmlns:a16="http://schemas.microsoft.com/office/drawing/2014/main" id="{D085406F-0513-4B9B-85B3-10554072B89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F9F270-A449-41B4-B928-59F9593BEABA}"/>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162150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6E34F-937B-41D6-9C2B-23848097279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E689B68-3C6A-4C6A-8FD6-352F5E99A89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DA81808-D886-4E4F-96B8-378E51C8FB03}"/>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5" name="Tijdelijke aanduiding voor voettekst 4">
            <a:extLst>
              <a:ext uri="{FF2B5EF4-FFF2-40B4-BE49-F238E27FC236}">
                <a16:creationId xmlns:a16="http://schemas.microsoft.com/office/drawing/2014/main" id="{0E6BFF29-736F-4D4F-896B-71AEAC1758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3FAB61A-4868-43DE-A17E-F1FDB967553B}"/>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406743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12D519C-9619-4EFC-8F84-17B914D1FDB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CCEBB73-4DC4-44BA-BC3F-61B80E3622A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7087E3B-6D5A-403C-9796-E93B4B628317}"/>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5" name="Tijdelijke aanduiding voor voettekst 4">
            <a:extLst>
              <a:ext uri="{FF2B5EF4-FFF2-40B4-BE49-F238E27FC236}">
                <a16:creationId xmlns:a16="http://schemas.microsoft.com/office/drawing/2014/main" id="{A72038D6-F0A7-4A49-8861-470C2CBD9AF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324E83-E63E-404D-A75C-ADDEDC0E4496}"/>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87687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22DEB-2B7E-4F0B-A3C3-7B7CDF8B7FD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1E9AA61-8914-4401-B330-E4A91D80F4F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7F7F3F-EA86-45F5-86D1-8B2889228D4A}"/>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5" name="Tijdelijke aanduiding voor voettekst 4">
            <a:extLst>
              <a:ext uri="{FF2B5EF4-FFF2-40B4-BE49-F238E27FC236}">
                <a16:creationId xmlns:a16="http://schemas.microsoft.com/office/drawing/2014/main" id="{4BEA228C-9A1C-4E40-B33C-2800D23137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CF8020-69AD-4105-BFC5-F7801D93C6F8}"/>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271315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43BD8-1A74-4BD3-B09A-A4AACD57ECB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98792AF-B007-43D9-9505-197CFE11B9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3E2E059-3F8E-4735-8D55-842E37E351C1}"/>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5" name="Tijdelijke aanduiding voor voettekst 4">
            <a:extLst>
              <a:ext uri="{FF2B5EF4-FFF2-40B4-BE49-F238E27FC236}">
                <a16:creationId xmlns:a16="http://schemas.microsoft.com/office/drawing/2014/main" id="{AE7CA3B0-8D54-4292-927F-6930A92BB1E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95C7406-D2DB-4840-87D0-04DBCD137755}"/>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901885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CE094-6C07-45D1-BD04-E49A39E0D96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6C4BCA4-FF4D-4947-8CD2-B77DB79E5B6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53900BC-9B99-403D-A28E-B62CB70A634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8370017-6A88-4A11-BCA5-9078D0412B4C}"/>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6" name="Tijdelijke aanduiding voor voettekst 5">
            <a:extLst>
              <a:ext uri="{FF2B5EF4-FFF2-40B4-BE49-F238E27FC236}">
                <a16:creationId xmlns:a16="http://schemas.microsoft.com/office/drawing/2014/main" id="{2EC54334-9DAF-4F17-9CD1-7B8EF822C4D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C967F41-ECD1-4AB0-80C5-3C05C904D838}"/>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3266596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E52DA-2725-4400-B7A1-4C9B0140104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02744A-CC83-41A3-8E3A-0ADCF2AA1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72C1F51-B612-4B00-BF1B-C9F1BD9490E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79A7F44-50A0-4090-A160-55C887AD7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C3CAD84-3E60-4112-A9C2-8E68AFBCD04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FA24A9D-D61B-4A08-A811-7C6DA035882E}"/>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8" name="Tijdelijke aanduiding voor voettekst 7">
            <a:extLst>
              <a:ext uri="{FF2B5EF4-FFF2-40B4-BE49-F238E27FC236}">
                <a16:creationId xmlns:a16="http://schemas.microsoft.com/office/drawing/2014/main" id="{E350E65F-21D2-4D73-B8EE-BC13933540A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613EE72-ED09-41AB-B591-7E8590B5CCAB}"/>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128410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6E805-5128-47E6-8BF9-5E2CF00EC65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BBC2B40-838E-4038-94DF-A27692CEBD7F}"/>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4" name="Tijdelijke aanduiding voor voettekst 3">
            <a:extLst>
              <a:ext uri="{FF2B5EF4-FFF2-40B4-BE49-F238E27FC236}">
                <a16:creationId xmlns:a16="http://schemas.microsoft.com/office/drawing/2014/main" id="{81347EF6-4255-40AA-8364-34ACA4B65CF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13D6E57-B169-419F-B3DE-DB7B83E1DB28}"/>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151169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5BC9FAE-3E17-435F-BAD8-56D57344205A}"/>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3" name="Tijdelijke aanduiding voor voettekst 2">
            <a:extLst>
              <a:ext uri="{FF2B5EF4-FFF2-40B4-BE49-F238E27FC236}">
                <a16:creationId xmlns:a16="http://schemas.microsoft.com/office/drawing/2014/main" id="{3F0FEB13-38B9-489D-BC57-39C0C194901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944EE5A-A9EE-4FBC-8416-D0C6CE1C944D}"/>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13356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D31A3-DB19-4DBA-BF38-CD212DBD53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445C651-EDDA-4B20-8712-9D52518471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908C295-A1B1-4FCF-BDDB-A0B8F500D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A605320-6CF3-4194-AE2B-6BC1EEDB4B2C}"/>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6" name="Tijdelijke aanduiding voor voettekst 5">
            <a:extLst>
              <a:ext uri="{FF2B5EF4-FFF2-40B4-BE49-F238E27FC236}">
                <a16:creationId xmlns:a16="http://schemas.microsoft.com/office/drawing/2014/main" id="{22765821-C4A7-47DA-9E24-131851A75AE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C61739F-0A89-4C9E-AD5E-17BF20A7D8E5}"/>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41945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96C48-409F-4365-80EF-92BA26E347F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389760D-037E-4A6B-983C-B60C455DA3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FDDBE3E8-19DB-4256-8FEF-A368D820A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8DF6CCC-D0A6-4873-AD5A-889129248E54}"/>
              </a:ext>
            </a:extLst>
          </p:cNvPr>
          <p:cNvSpPr>
            <a:spLocks noGrp="1"/>
          </p:cNvSpPr>
          <p:nvPr>
            <p:ph type="dt" sz="half" idx="10"/>
          </p:nvPr>
        </p:nvSpPr>
        <p:spPr/>
        <p:txBody>
          <a:bodyPr/>
          <a:lstStyle/>
          <a:p>
            <a:fld id="{1D7D27A6-52F9-4093-9189-35DB659693F2}" type="datetimeFigureOut">
              <a:rPr lang="nl-NL" smtClean="0"/>
              <a:t>4-4-2023</a:t>
            </a:fld>
            <a:endParaRPr lang="nl-NL"/>
          </a:p>
        </p:txBody>
      </p:sp>
      <p:sp>
        <p:nvSpPr>
          <p:cNvPr id="6" name="Tijdelijke aanduiding voor voettekst 5">
            <a:extLst>
              <a:ext uri="{FF2B5EF4-FFF2-40B4-BE49-F238E27FC236}">
                <a16:creationId xmlns:a16="http://schemas.microsoft.com/office/drawing/2014/main" id="{E34A8C38-B707-4B66-97CE-20975A078C1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6A2AF8-82B3-47DC-9AD3-0F9F5809FA0C}"/>
              </a:ext>
            </a:extLst>
          </p:cNvPr>
          <p:cNvSpPr>
            <a:spLocks noGrp="1"/>
          </p:cNvSpPr>
          <p:nvPr>
            <p:ph type="sldNum" sz="quarter" idx="12"/>
          </p:nvPr>
        </p:nvSpPr>
        <p:spPr/>
        <p:txBody>
          <a:bodyPr/>
          <a:lstStyle/>
          <a:p>
            <a:fld id="{D797752B-9053-4354-BD41-DC3ED3B2DF0B}" type="slidenum">
              <a:rPr lang="nl-NL" smtClean="0"/>
              <a:t>‹nr.›</a:t>
            </a:fld>
            <a:endParaRPr lang="nl-NL"/>
          </a:p>
        </p:txBody>
      </p:sp>
    </p:spTree>
    <p:extLst>
      <p:ext uri="{BB962C8B-B14F-4D97-AF65-F5344CB8AC3E}">
        <p14:creationId xmlns:p14="http://schemas.microsoft.com/office/powerpoint/2010/main" val="133526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A9961C2-5970-4527-B5E3-3FFC58EFF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690360B-28CB-4C0F-B036-480E59DE0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3F68E8D-22F5-4115-B567-E5DA985EE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D27A6-52F9-4093-9189-35DB659693F2}" type="datetimeFigureOut">
              <a:rPr lang="nl-NL" smtClean="0"/>
              <a:t>4-4-2023</a:t>
            </a:fld>
            <a:endParaRPr lang="nl-NL"/>
          </a:p>
        </p:txBody>
      </p:sp>
      <p:sp>
        <p:nvSpPr>
          <p:cNvPr id="5" name="Tijdelijke aanduiding voor voettekst 4">
            <a:extLst>
              <a:ext uri="{FF2B5EF4-FFF2-40B4-BE49-F238E27FC236}">
                <a16:creationId xmlns:a16="http://schemas.microsoft.com/office/drawing/2014/main" id="{CF849360-61AF-4DB2-9761-B0009DDF1B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E986CF-2509-44B3-A2F6-D544157734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7752B-9053-4354-BD41-DC3ED3B2DF0B}" type="slidenum">
              <a:rPr lang="nl-NL" smtClean="0"/>
              <a:t>‹nr.›</a:t>
            </a:fld>
            <a:endParaRPr lang="nl-NL"/>
          </a:p>
        </p:txBody>
      </p:sp>
    </p:spTree>
    <p:extLst>
      <p:ext uri="{BB962C8B-B14F-4D97-AF65-F5344CB8AC3E}">
        <p14:creationId xmlns:p14="http://schemas.microsoft.com/office/powerpoint/2010/main" val="61156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3EDDF-7A3F-D00B-5ADD-C008A01EDF7C}"/>
              </a:ext>
            </a:extLst>
          </p:cNvPr>
          <p:cNvSpPr>
            <a:spLocks noGrp="1"/>
          </p:cNvSpPr>
          <p:nvPr>
            <p:ph type="ctrTitle"/>
          </p:nvPr>
        </p:nvSpPr>
        <p:spPr>
          <a:xfrm flipV="1">
            <a:off x="1524000" y="-45718"/>
            <a:ext cx="9144000" cy="45719"/>
          </a:xfrm>
        </p:spPr>
        <p:txBody>
          <a:bodyPr>
            <a:normAutofit fontScale="90000"/>
          </a:bodyPr>
          <a:lstStyle/>
          <a:p>
            <a:endParaRPr lang="nl-NL" sz="3200" b="1" dirty="0">
              <a:solidFill>
                <a:srgbClr val="FF9933"/>
              </a:solidFill>
            </a:endParaRPr>
          </a:p>
        </p:txBody>
      </p:sp>
      <p:sp>
        <p:nvSpPr>
          <p:cNvPr id="3" name="Ondertitel 2">
            <a:extLst>
              <a:ext uri="{FF2B5EF4-FFF2-40B4-BE49-F238E27FC236}">
                <a16:creationId xmlns:a16="http://schemas.microsoft.com/office/drawing/2014/main" id="{7B5CE047-F009-40D6-D662-D1993684AF3E}"/>
              </a:ext>
            </a:extLst>
          </p:cNvPr>
          <p:cNvSpPr>
            <a:spLocks noGrp="1"/>
          </p:cNvSpPr>
          <p:nvPr>
            <p:ph type="subTitle" idx="1"/>
          </p:nvPr>
        </p:nvSpPr>
        <p:spPr>
          <a:xfrm>
            <a:off x="1" y="0"/>
            <a:ext cx="12192000" cy="6858000"/>
          </a:xfrm>
        </p:spPr>
        <p:style>
          <a:lnRef idx="2">
            <a:schemeClr val="accent6">
              <a:shade val="50000"/>
            </a:schemeClr>
          </a:lnRef>
          <a:fillRef idx="1">
            <a:schemeClr val="accent6"/>
          </a:fillRef>
          <a:effectRef idx="0">
            <a:schemeClr val="accent6"/>
          </a:effectRef>
          <a:fontRef idx="minor">
            <a:schemeClr val="lt1"/>
          </a:fontRef>
        </p:style>
        <p:txBody>
          <a:bodyPr>
            <a:normAutofit fontScale="25000" lnSpcReduction="20000"/>
          </a:bodyPr>
          <a:lstStyle/>
          <a:p>
            <a:pPr>
              <a:lnSpc>
                <a:spcPct val="115000"/>
              </a:lnSpc>
              <a:spcAft>
                <a:spcPts val="800"/>
              </a:spcAft>
            </a:pPr>
            <a:endParaRPr lang="nl-NL" sz="6400" b="1" dirty="0">
              <a:solidFill>
                <a:srgbClr val="FF9933"/>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l-NL" sz="9600" b="1" dirty="0">
                <a:solidFill>
                  <a:srgbClr val="FF9933"/>
                </a:solidFill>
                <a:effectLst/>
                <a:latin typeface="Calibri" panose="020F0502020204030204" pitchFamily="34" charset="0"/>
                <a:ea typeface="Calibri" panose="020F0502020204030204" pitchFamily="34" charset="0"/>
                <a:cs typeface="Times New Roman" panose="02020603050405020304" pitchFamily="18" charset="0"/>
              </a:rPr>
              <a:t>Beste leerkracht,</a:t>
            </a:r>
            <a:endParaRPr lang="nl-NL" sz="9600" i="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l-NL" sz="9600" i="1" dirty="0">
                <a:effectLst/>
                <a:latin typeface="Calibri" panose="020F0502020204030204" pitchFamily="34" charset="0"/>
                <a:ea typeface="Calibri" panose="020F0502020204030204" pitchFamily="34" charset="0"/>
                <a:cs typeface="Times New Roman" panose="02020603050405020304" pitchFamily="18" charset="0"/>
              </a:rPr>
              <a:t>Sûn op eigen Grûn, de naam zegt het al: als je goed voor jezelf zorgt, dan zorg je goed voor de natuur én andersom. Het is belangrijk dat kinderen leren hoe ze gezond kunnen leven, zodat lichaam, geest en de natuur gezond kunnen blijven. Dit kunnen kinderen niet alleen, maar moeten we samen doen. Thuis, tijdens sport, maar ook op school is het belangrijk om een gezonde leefomgeving te creëren voor onze kinderen. Zodat de gezonde keus, de makkelijke keus wordt. Voor iedereen!</a:t>
            </a:r>
          </a:p>
          <a:p>
            <a:pPr>
              <a:lnSpc>
                <a:spcPct val="115000"/>
              </a:lnSpc>
              <a:spcAft>
                <a:spcPts val="800"/>
              </a:spcAft>
            </a:pPr>
            <a:r>
              <a:rPr lang="nl-NL" sz="9600" b="1" i="1" dirty="0">
                <a:ea typeface="Calibri" panose="020F0502020204030204" pitchFamily="34" charset="0"/>
                <a:cs typeface="Times New Roman" panose="02020603050405020304" pitchFamily="18" charset="0"/>
              </a:rPr>
              <a:t>In 2023 voeren NME De Klyster en Sûn op eigen Grûn van de gemeenten Dantumadiel en Noardeast-Fryslân de </a:t>
            </a:r>
            <a:r>
              <a:rPr lang="nl-NL" sz="9600" b="1" i="1" dirty="0">
                <a:solidFill>
                  <a:srgbClr val="FF9933"/>
                </a:solidFill>
                <a:ea typeface="Calibri" panose="020F0502020204030204" pitchFamily="34" charset="0"/>
                <a:cs typeface="Times New Roman" panose="02020603050405020304" pitchFamily="18" charset="0"/>
              </a:rPr>
              <a:t>Campagne ik bén natuur. </a:t>
            </a:r>
          </a:p>
          <a:p>
            <a:pPr>
              <a:lnSpc>
                <a:spcPct val="115000"/>
              </a:lnSpc>
              <a:spcAft>
                <a:spcPts val="800"/>
              </a:spcAft>
            </a:pPr>
            <a:r>
              <a:rPr lang="nl-NL" sz="9600" b="1" i="1" dirty="0">
                <a:solidFill>
                  <a:srgbClr val="FF9933"/>
                </a:solidFill>
                <a:ea typeface="Calibri" panose="020F0502020204030204" pitchFamily="34" charset="0"/>
                <a:cs typeface="Times New Roman" panose="02020603050405020304" pitchFamily="18" charset="0"/>
              </a:rPr>
              <a:t>Gezond gedrag en Natuur- en milieueducatie komen samen.</a:t>
            </a:r>
          </a:p>
          <a:p>
            <a:pPr>
              <a:lnSpc>
                <a:spcPct val="115000"/>
              </a:lnSpc>
              <a:spcAft>
                <a:spcPts val="800"/>
              </a:spcAft>
            </a:pPr>
            <a:r>
              <a:rPr lang="nl-NL" sz="9600" b="1" i="1" dirty="0">
                <a:effectLst/>
                <a:ea typeface="Calibri" panose="020F0502020204030204" pitchFamily="34" charset="0"/>
                <a:cs typeface="Times New Roman" panose="02020603050405020304" pitchFamily="18" charset="0"/>
              </a:rPr>
              <a:t>Doen jullie mee? </a:t>
            </a:r>
            <a:r>
              <a:rPr lang="nl-NL" sz="9600" b="1" i="1" dirty="0">
                <a:solidFill>
                  <a:srgbClr val="FF9933"/>
                </a:solidFill>
                <a:effectLst/>
                <a:ea typeface="Calibri" panose="020F0502020204030204" pitchFamily="34" charset="0"/>
                <a:cs typeface="Times New Roman" panose="02020603050405020304" pitchFamily="18" charset="0"/>
              </a:rPr>
              <a:t>Samen maken we gezond natuurlijk gewoon!</a:t>
            </a:r>
          </a:p>
          <a:p>
            <a:pPr>
              <a:lnSpc>
                <a:spcPct val="115000"/>
              </a:lnSpc>
              <a:spcAft>
                <a:spcPts val="800"/>
              </a:spcAft>
            </a:pPr>
            <a:r>
              <a:rPr lang="nl-NL" sz="7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Silvia de Roos, JOGG-regisseur </a:t>
            </a:r>
          </a:p>
          <a:p>
            <a:pPr>
              <a:lnSpc>
                <a:spcPct val="115000"/>
              </a:lnSpc>
              <a:spcAft>
                <a:spcPts val="800"/>
              </a:spcAft>
            </a:pPr>
            <a:r>
              <a:rPr lang="nl-NL" sz="72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Marjolein Staal, teamleider De Klyster</a:t>
            </a:r>
          </a:p>
          <a:p>
            <a:pPr>
              <a:lnSpc>
                <a:spcPct val="115000"/>
              </a:lnSpc>
              <a:spcAft>
                <a:spcPts val="800"/>
              </a:spcAft>
            </a:pPr>
            <a:endParaRPr lang="nl-NL" sz="7200" b="1" dirty="0">
              <a:solidFill>
                <a:srgbClr val="FF9933"/>
              </a:solidFill>
              <a:effectLst/>
              <a:latin typeface="Arial" panose="020B0604020202020204" pitchFamily="34" charset="0"/>
              <a:ea typeface="Calibri" panose="020F0502020204030204" pitchFamily="34" charset="0"/>
              <a:cs typeface="Times New Roman" panose="02020603050405020304" pitchFamily="18" charset="0"/>
            </a:endParaRPr>
          </a:p>
          <a:p>
            <a:pPr algn="l">
              <a:lnSpc>
                <a:spcPct val="115000"/>
              </a:lnSpc>
              <a:spcAft>
                <a:spcPts val="800"/>
              </a:spcAft>
            </a:pPr>
            <a:endParaRPr lang="nl-NL" sz="6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l">
              <a:buFont typeface="Calibri" panose="020F0502020204030204" pitchFamily="34" charset="0"/>
              <a:buChar char="-"/>
            </a:pPr>
            <a:endParaRPr lang="nl-NL" sz="3700" dirty="0">
              <a:effectLst/>
              <a:latin typeface="Arial" panose="020B0604020202020204" pitchFamily="34" charset="0"/>
              <a:ea typeface="Calibri" panose="020F0502020204030204" pitchFamily="34" charset="0"/>
            </a:endParaRPr>
          </a:p>
          <a:p>
            <a:pPr marL="342900" lvl="0" indent="-342900" algn="l">
              <a:buFont typeface="Calibri" panose="020F0502020204030204" pitchFamily="34" charset="0"/>
              <a:buChar char="-"/>
            </a:pPr>
            <a:endParaRPr lang="nl-NL" sz="3700" dirty="0">
              <a:effectLst/>
              <a:latin typeface="Arial" panose="020B0604020202020204" pitchFamily="34" charset="0"/>
              <a:ea typeface="Calibri" panose="020F0502020204030204" pitchFamily="34" charset="0"/>
            </a:endParaRPr>
          </a:p>
          <a:p>
            <a:pPr lvl="0" algn="l"/>
            <a:endParaRPr lang="nl-NL" sz="3700" dirty="0">
              <a:effectLst/>
              <a:latin typeface="Arial" panose="020B0604020202020204" pitchFamily="34" charset="0"/>
              <a:ea typeface="Calibri" panose="020F0502020204030204" pitchFamily="34" charset="0"/>
            </a:endParaRPr>
          </a:p>
          <a:p>
            <a:pPr algn="l"/>
            <a:r>
              <a:rPr lang="nl-NL" sz="3700" dirty="0">
                <a:effectLst/>
                <a:latin typeface="Arial" panose="020B0604020202020204" pitchFamily="34" charset="0"/>
                <a:ea typeface="Calibri" panose="020F0502020204030204" pitchFamily="34" charset="0"/>
                <a:cs typeface="Times New Roman" panose="02020603050405020304" pitchFamily="18" charset="0"/>
              </a:rPr>
              <a:t> </a:t>
            </a:r>
          </a:p>
          <a:p>
            <a:endParaRPr lang="nl-NL" sz="14400" dirty="0"/>
          </a:p>
        </p:txBody>
      </p:sp>
      <p:pic>
        <p:nvPicPr>
          <p:cNvPr id="8" name="Afbeelding 7" descr="Afbeelding met diagram&#10;&#10;Automatisch gegenereerde beschrijving">
            <a:extLst>
              <a:ext uri="{FF2B5EF4-FFF2-40B4-BE49-F238E27FC236}">
                <a16:creationId xmlns:a16="http://schemas.microsoft.com/office/drawing/2014/main" id="{7CE3C659-A9F3-40AA-AED9-B1F73F053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52" y="5283891"/>
            <a:ext cx="2135124" cy="1365756"/>
          </a:xfrm>
          <a:prstGeom prst="rect">
            <a:avLst/>
          </a:prstGeom>
        </p:spPr>
      </p:pic>
      <p:pic>
        <p:nvPicPr>
          <p:cNvPr id="10" name="Afbeelding 9" descr="Afbeelding met diagram&#10;&#10;Automatisch gegenereerde beschrijving">
            <a:extLst>
              <a:ext uri="{FF2B5EF4-FFF2-40B4-BE49-F238E27FC236}">
                <a16:creationId xmlns:a16="http://schemas.microsoft.com/office/drawing/2014/main" id="{918D2771-0BCB-9386-F2DF-5AB67F492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224" y="5283891"/>
            <a:ext cx="2135124" cy="1365756"/>
          </a:xfrm>
          <a:prstGeom prst="rect">
            <a:avLst/>
          </a:prstGeom>
        </p:spPr>
      </p:pic>
      <p:pic>
        <p:nvPicPr>
          <p:cNvPr id="12" name="Afbeelding 11" descr="Afbeelding met logo&#10;&#10;Automatisch gegenereerde beschrijving">
            <a:extLst>
              <a:ext uri="{FF2B5EF4-FFF2-40B4-BE49-F238E27FC236}">
                <a16:creationId xmlns:a16="http://schemas.microsoft.com/office/drawing/2014/main" id="{E6DD3418-E06D-7FE4-988F-E7EEEFA2F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417" y="6218219"/>
            <a:ext cx="1014984" cy="533240"/>
          </a:xfrm>
          <a:prstGeom prst="rect">
            <a:avLst/>
          </a:prstGeom>
        </p:spPr>
      </p:pic>
      <p:pic>
        <p:nvPicPr>
          <p:cNvPr id="4" name="Afbeelding 3" descr="Afbeelding met tekst, overdekt&#10;&#10;Automatisch gegenereerde beschrijving">
            <a:extLst>
              <a:ext uri="{FF2B5EF4-FFF2-40B4-BE49-F238E27FC236}">
                <a16:creationId xmlns:a16="http://schemas.microsoft.com/office/drawing/2014/main" id="{9E557B37-0AA4-975C-554E-3EB535BCF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3144" y="3782103"/>
            <a:ext cx="391300" cy="380665"/>
          </a:xfrm>
          <a:prstGeom prst="rect">
            <a:avLst/>
          </a:prstGeom>
        </p:spPr>
      </p:pic>
    </p:spTree>
    <p:extLst>
      <p:ext uri="{BB962C8B-B14F-4D97-AF65-F5344CB8AC3E}">
        <p14:creationId xmlns:p14="http://schemas.microsoft.com/office/powerpoint/2010/main" val="1089710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3ACCF26-20C7-BE40-BAA6-9BAB635EC62A}"/>
              </a:ext>
            </a:extLst>
          </p:cNvPr>
          <p:cNvSpPr>
            <a:spLocks noGrp="1"/>
          </p:cNvSpPr>
          <p:nvPr>
            <p:ph type="title"/>
          </p:nvPr>
        </p:nvSpPr>
        <p:spPr>
          <a:xfrm>
            <a:off x="838200" y="365125"/>
            <a:ext cx="10515600" cy="1325563"/>
          </a:xfrm>
        </p:spPr>
        <p:txBody>
          <a:bodyPr anchor="ctr">
            <a:normAutofit/>
          </a:bodyPr>
          <a:lstStyle/>
          <a:p>
            <a:r>
              <a:rPr lang="en-US" dirty="0"/>
              <a:t>Cadeau 2 				Drinkwater</a:t>
            </a:r>
          </a:p>
        </p:txBody>
      </p:sp>
      <p:sp>
        <p:nvSpPr>
          <p:cNvPr id="12" name="Text Placeholder 3">
            <a:extLst>
              <a:ext uri="{FF2B5EF4-FFF2-40B4-BE49-F238E27FC236}">
                <a16:creationId xmlns:a16="http://schemas.microsoft.com/office/drawing/2014/main" id="{46D4DA1C-C5A0-BDCB-8025-56F512DDD603}"/>
              </a:ext>
            </a:extLst>
          </p:cNvPr>
          <p:cNvSpPr>
            <a:spLocks noGrp="1"/>
          </p:cNvSpPr>
          <p:nvPr>
            <p:ph sz="half" idx="2"/>
          </p:nvPr>
        </p:nvSpPr>
        <p:spPr>
          <a:xfrm>
            <a:off x="6172200" y="1825625"/>
            <a:ext cx="5181600" cy="4351338"/>
          </a:xfrm>
        </p:spPr>
        <p:style>
          <a:lnRef idx="1">
            <a:schemeClr val="accent6"/>
          </a:lnRef>
          <a:fillRef idx="3">
            <a:schemeClr val="accent6"/>
          </a:fillRef>
          <a:effectRef idx="2">
            <a:schemeClr val="accent6"/>
          </a:effectRef>
          <a:fontRef idx="minor">
            <a:schemeClr val="lt1"/>
          </a:fontRef>
        </p:style>
        <p:txBody>
          <a:bodyPr>
            <a:normAutofit/>
          </a:bodyPr>
          <a:lstStyle/>
          <a:p>
            <a:pPr marL="0" indent="0">
              <a:buNone/>
            </a:pPr>
            <a:r>
              <a:rPr lang="en-US" dirty="0"/>
              <a:t>De </a:t>
            </a:r>
            <a:r>
              <a:rPr lang="en-US" dirty="0" err="1"/>
              <a:t>natuur</a:t>
            </a:r>
            <a:r>
              <a:rPr lang="en-US" dirty="0"/>
              <a:t> </a:t>
            </a:r>
            <a:r>
              <a:rPr lang="en-US" dirty="0" err="1"/>
              <a:t>zuivert</a:t>
            </a:r>
            <a:r>
              <a:rPr lang="en-US" dirty="0"/>
              <a:t> water. </a:t>
            </a:r>
          </a:p>
          <a:p>
            <a:pPr marL="0" indent="0">
              <a:buNone/>
            </a:pPr>
            <a:r>
              <a:rPr lang="en-US" dirty="0"/>
              <a:t>Water </a:t>
            </a:r>
            <a:r>
              <a:rPr lang="en-US" dirty="0" err="1"/>
              <a:t>kringloop</a:t>
            </a: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Tijdelijke aanduiding voor inhoud 5" descr="Afbeelding met paraplu, accessoire, boom, buitenshuis&#10;&#10;Automatisch gegenereerde beschrijving">
            <a:extLst>
              <a:ext uri="{FF2B5EF4-FFF2-40B4-BE49-F238E27FC236}">
                <a16:creationId xmlns:a16="http://schemas.microsoft.com/office/drawing/2014/main" id="{1D08E9C3-E3AF-DC8D-FDC2-DC95E1A761C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5181600" cy="4351337"/>
          </a:xfrm>
        </p:spPr>
      </p:pic>
      <p:pic>
        <p:nvPicPr>
          <p:cNvPr id="1030" name="Picture 6" descr="Aristotle: Waterkringloop">
            <a:extLst>
              <a:ext uri="{FF2B5EF4-FFF2-40B4-BE49-F238E27FC236}">
                <a16:creationId xmlns:a16="http://schemas.microsoft.com/office/drawing/2014/main" id="{CC0AFB9E-3541-C3F3-EB5D-52DC44CE9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592" y="2995446"/>
            <a:ext cx="3673367" cy="222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765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ras, buiten, persoon, groen&#10;&#10;Automatisch gegenereerde beschrijving">
            <a:extLst>
              <a:ext uri="{FF2B5EF4-FFF2-40B4-BE49-F238E27FC236}">
                <a16:creationId xmlns:a16="http://schemas.microsoft.com/office/drawing/2014/main" id="{33E0C2F2-FE2B-4DD6-8817-F27E7BCF4D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07" b="11423"/>
          <a:stretch/>
        </p:blipFill>
        <p:spPr>
          <a:xfrm>
            <a:off x="20" y="0"/>
            <a:ext cx="12191980" cy="6857990"/>
          </a:xfrm>
          <a:noFill/>
        </p:spPr>
      </p:pic>
      <p:sp>
        <p:nvSpPr>
          <p:cNvPr id="2" name="Tekstvak 1">
            <a:extLst>
              <a:ext uri="{FF2B5EF4-FFF2-40B4-BE49-F238E27FC236}">
                <a16:creationId xmlns:a16="http://schemas.microsoft.com/office/drawing/2014/main" id="{6F7E4DD1-DFDC-D033-9CFC-7B1CF5F27846}"/>
              </a:ext>
            </a:extLst>
          </p:cNvPr>
          <p:cNvSpPr txBox="1"/>
          <p:nvPr/>
        </p:nvSpPr>
        <p:spPr>
          <a:xfrm>
            <a:off x="1078992" y="1005840"/>
            <a:ext cx="2660904" cy="769441"/>
          </a:xfrm>
          <a:prstGeom prst="rect">
            <a:avLst/>
          </a:prstGeom>
          <a:noFill/>
        </p:spPr>
        <p:txBody>
          <a:bodyPr wrap="square" rtlCol="0">
            <a:spAutoFit/>
          </a:bodyPr>
          <a:lstStyle/>
          <a:p>
            <a:r>
              <a:rPr lang="nl-NL" sz="4400" dirty="0">
                <a:solidFill>
                  <a:schemeClr val="bg1"/>
                </a:solidFill>
              </a:rPr>
              <a:t>Cadeau 3</a:t>
            </a:r>
          </a:p>
        </p:txBody>
      </p:sp>
    </p:spTree>
    <p:extLst>
      <p:ext uri="{BB962C8B-B14F-4D97-AF65-F5344CB8AC3E}">
        <p14:creationId xmlns:p14="http://schemas.microsoft.com/office/powerpoint/2010/main" val="660301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3ACCF26-20C7-BE40-BAA6-9BAB635EC62A}"/>
              </a:ext>
            </a:extLst>
          </p:cNvPr>
          <p:cNvSpPr>
            <a:spLocks noGrp="1"/>
          </p:cNvSpPr>
          <p:nvPr>
            <p:ph type="title"/>
          </p:nvPr>
        </p:nvSpPr>
        <p:spPr>
          <a:xfrm>
            <a:off x="838200" y="365125"/>
            <a:ext cx="10515600" cy="1325563"/>
          </a:xfrm>
        </p:spPr>
        <p:txBody>
          <a:bodyPr anchor="ctr">
            <a:normAutofit/>
          </a:bodyPr>
          <a:lstStyle/>
          <a:p>
            <a:r>
              <a:rPr lang="en-US" dirty="0"/>
              <a:t>Cadeau 3				</a:t>
            </a:r>
            <a:r>
              <a:rPr lang="en-US" dirty="0" err="1"/>
              <a:t>Schone</a:t>
            </a:r>
            <a:r>
              <a:rPr lang="en-US" dirty="0"/>
              <a:t> </a:t>
            </a:r>
            <a:r>
              <a:rPr lang="en-US" dirty="0" err="1"/>
              <a:t>lucht</a:t>
            </a:r>
            <a:endParaRPr lang="en-US" dirty="0"/>
          </a:p>
        </p:txBody>
      </p:sp>
      <p:sp>
        <p:nvSpPr>
          <p:cNvPr id="12" name="Text Placeholder 3">
            <a:extLst>
              <a:ext uri="{FF2B5EF4-FFF2-40B4-BE49-F238E27FC236}">
                <a16:creationId xmlns:a16="http://schemas.microsoft.com/office/drawing/2014/main" id="{46D4DA1C-C5A0-BDCB-8025-56F512DDD603}"/>
              </a:ext>
            </a:extLst>
          </p:cNvPr>
          <p:cNvSpPr>
            <a:spLocks noGrp="1"/>
          </p:cNvSpPr>
          <p:nvPr>
            <p:ph sz="half" idx="2"/>
          </p:nvPr>
        </p:nvSpPr>
        <p:spPr>
          <a:xfrm>
            <a:off x="6172200" y="1825625"/>
            <a:ext cx="5181600" cy="4351338"/>
          </a:xfrm>
        </p:spPr>
        <p:style>
          <a:lnRef idx="1">
            <a:schemeClr val="accent6"/>
          </a:lnRef>
          <a:fillRef idx="3">
            <a:schemeClr val="accent6"/>
          </a:fillRef>
          <a:effectRef idx="2">
            <a:schemeClr val="accent6"/>
          </a:effectRef>
          <a:fontRef idx="minor">
            <a:schemeClr val="lt1"/>
          </a:fontRef>
        </p:style>
        <p:txBody>
          <a:bodyPr>
            <a:normAutofit/>
          </a:bodyPr>
          <a:lstStyle/>
          <a:p>
            <a:pPr marL="0" indent="0">
              <a:buNone/>
            </a:pPr>
            <a:r>
              <a:rPr lang="en-US" dirty="0"/>
              <a:t>De </a:t>
            </a:r>
            <a:r>
              <a:rPr lang="en-US" dirty="0" err="1"/>
              <a:t>natuur</a:t>
            </a:r>
            <a:r>
              <a:rPr lang="en-US" dirty="0"/>
              <a:t> </a:t>
            </a:r>
            <a:r>
              <a:rPr lang="en-US" dirty="0" err="1"/>
              <a:t>zuivert</a:t>
            </a:r>
            <a:r>
              <a:rPr lang="en-US" dirty="0"/>
              <a:t> de </a:t>
            </a:r>
            <a:r>
              <a:rPr lang="en-US" dirty="0" err="1"/>
              <a:t>lucht</a:t>
            </a:r>
            <a:r>
              <a:rPr lang="en-US" dirty="0"/>
              <a:t>. </a:t>
            </a:r>
          </a:p>
          <a:p>
            <a:pPr marL="0" indent="0">
              <a:buNone/>
            </a:pPr>
            <a:r>
              <a:rPr lang="en-US" dirty="0" err="1"/>
              <a:t>Zuurstof</a:t>
            </a:r>
            <a:r>
              <a:rPr lang="en-US" dirty="0"/>
              <a:t> </a:t>
            </a:r>
            <a:r>
              <a:rPr lang="en-US" dirty="0" err="1"/>
              <a:t>kringloop</a:t>
            </a: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a:p>
            <a:pPr marL="0" indent="0">
              <a:buNone/>
            </a:pPr>
            <a:endParaRPr lang="en-US" dirty="0"/>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052" name="Picture 4" descr="Pin op Smikkelberen be like">
            <a:extLst>
              <a:ext uri="{FF2B5EF4-FFF2-40B4-BE49-F238E27FC236}">
                <a16:creationId xmlns:a16="http://schemas.microsoft.com/office/drawing/2014/main" id="{B3B0614F-83BB-6F20-E2E2-0CB5E8BD7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945" y="3158358"/>
            <a:ext cx="3476296" cy="2351690"/>
          </a:xfrm>
          <a:prstGeom prst="rect">
            <a:avLst/>
          </a:prstGeom>
          <a:noFill/>
          <a:extLst>
            <a:ext uri="{909E8E84-426E-40DD-AFC4-6F175D3DCCD1}">
              <a14:hiddenFill xmlns:a14="http://schemas.microsoft.com/office/drawing/2010/main">
                <a:solidFill>
                  <a:srgbClr val="FFFFFF"/>
                </a:solidFill>
              </a14:hiddenFill>
            </a:ext>
          </a:extLst>
        </p:spPr>
      </p:pic>
      <p:pic>
        <p:nvPicPr>
          <p:cNvPr id="5" name="Tijdelijke aanduiding voor inhoud 4" descr="Afbeelding met boom, buitenshuis, plant&#10;&#10;Automatisch gegenereerde beschrijving">
            <a:extLst>
              <a:ext uri="{FF2B5EF4-FFF2-40B4-BE49-F238E27FC236}">
                <a16:creationId xmlns:a16="http://schemas.microsoft.com/office/drawing/2014/main" id="{D8F0F341-101B-7F05-7F55-9560ACE2526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4947745" cy="4351338"/>
          </a:xfrm>
        </p:spPr>
      </p:pic>
    </p:spTree>
    <p:extLst>
      <p:ext uri="{BB962C8B-B14F-4D97-AF65-F5344CB8AC3E}">
        <p14:creationId xmlns:p14="http://schemas.microsoft.com/office/powerpoint/2010/main" val="569139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C03C3-7201-4BDA-AA19-34048230992D}"/>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AE9EA0E6-1D1D-4230-9CD8-59AE6178C69F}"/>
              </a:ext>
            </a:extLst>
          </p:cNvPr>
          <p:cNvSpPr>
            <a:spLocks noGrp="1"/>
          </p:cNvSpPr>
          <p:nvPr>
            <p:ph type="subTitle" idx="1"/>
          </p:nvPr>
        </p:nvSpPr>
        <p:spPr/>
        <p:txBody>
          <a:bodyPr/>
          <a:lstStyle/>
          <a:p>
            <a:endParaRPr lang="nl-NL"/>
          </a:p>
        </p:txBody>
      </p:sp>
      <p:pic>
        <p:nvPicPr>
          <p:cNvPr id="5" name="Afbeelding 4" descr="Afbeelding met boom, gras, buiten, bos&#10;&#10;Automatisch gegenereerde beschrijving">
            <a:extLst>
              <a:ext uri="{FF2B5EF4-FFF2-40B4-BE49-F238E27FC236}">
                <a16:creationId xmlns:a16="http://schemas.microsoft.com/office/drawing/2014/main" id="{DDEADFE0-2650-41BD-8C32-AC045A175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 y="0"/>
            <a:ext cx="12181695" cy="6858000"/>
          </a:xfrm>
          <a:prstGeom prst="rect">
            <a:avLst/>
          </a:prstGeom>
        </p:spPr>
      </p:pic>
      <p:sp>
        <p:nvSpPr>
          <p:cNvPr id="4" name="Tekstvak 3">
            <a:extLst>
              <a:ext uri="{FF2B5EF4-FFF2-40B4-BE49-F238E27FC236}">
                <a16:creationId xmlns:a16="http://schemas.microsoft.com/office/drawing/2014/main" id="{A15FC401-2D17-1ACD-B330-96C69010B549}"/>
              </a:ext>
            </a:extLst>
          </p:cNvPr>
          <p:cNvSpPr txBox="1"/>
          <p:nvPr/>
        </p:nvSpPr>
        <p:spPr>
          <a:xfrm>
            <a:off x="1014984" y="777240"/>
            <a:ext cx="2523744" cy="769441"/>
          </a:xfrm>
          <a:prstGeom prst="rect">
            <a:avLst/>
          </a:prstGeom>
          <a:noFill/>
        </p:spPr>
        <p:txBody>
          <a:bodyPr wrap="square" rtlCol="0">
            <a:spAutoFit/>
          </a:bodyPr>
          <a:lstStyle/>
          <a:p>
            <a:r>
              <a:rPr lang="nl-NL" sz="4400" dirty="0">
                <a:solidFill>
                  <a:schemeClr val="bg1"/>
                </a:solidFill>
              </a:rPr>
              <a:t>Cadeau 4</a:t>
            </a:r>
          </a:p>
        </p:txBody>
      </p:sp>
    </p:spTree>
    <p:extLst>
      <p:ext uri="{BB962C8B-B14F-4D97-AF65-F5344CB8AC3E}">
        <p14:creationId xmlns:p14="http://schemas.microsoft.com/office/powerpoint/2010/main" val="285175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3ACCF26-20C7-BE40-BAA6-9BAB635EC62A}"/>
              </a:ext>
            </a:extLst>
          </p:cNvPr>
          <p:cNvSpPr>
            <a:spLocks noGrp="1"/>
          </p:cNvSpPr>
          <p:nvPr>
            <p:ph type="title"/>
          </p:nvPr>
        </p:nvSpPr>
        <p:spPr>
          <a:xfrm>
            <a:off x="838200" y="365125"/>
            <a:ext cx="10515600" cy="1325563"/>
          </a:xfrm>
        </p:spPr>
        <p:txBody>
          <a:bodyPr anchor="ctr">
            <a:normAutofit/>
          </a:bodyPr>
          <a:lstStyle/>
          <a:p>
            <a:r>
              <a:rPr lang="en-US" dirty="0"/>
              <a:t>Cadeau 4				Groene </a:t>
            </a:r>
            <a:r>
              <a:rPr lang="en-US" dirty="0" err="1"/>
              <a:t>ruimte</a:t>
            </a:r>
            <a:endParaRPr lang="en-US" dirty="0"/>
          </a:p>
        </p:txBody>
      </p:sp>
      <p:sp>
        <p:nvSpPr>
          <p:cNvPr id="12" name="Text Placeholder 3">
            <a:extLst>
              <a:ext uri="{FF2B5EF4-FFF2-40B4-BE49-F238E27FC236}">
                <a16:creationId xmlns:a16="http://schemas.microsoft.com/office/drawing/2014/main" id="{46D4DA1C-C5A0-BDCB-8025-56F512DDD603}"/>
              </a:ext>
            </a:extLst>
          </p:cNvPr>
          <p:cNvSpPr>
            <a:spLocks noGrp="1"/>
          </p:cNvSpPr>
          <p:nvPr>
            <p:ph sz="half" idx="2"/>
          </p:nvPr>
        </p:nvSpPr>
        <p:spPr>
          <a:xfrm>
            <a:off x="6172200" y="1825625"/>
            <a:ext cx="5181600" cy="4351338"/>
          </a:xfrm>
        </p:spPr>
        <p:style>
          <a:lnRef idx="1">
            <a:schemeClr val="accent6"/>
          </a:lnRef>
          <a:fillRef idx="3">
            <a:schemeClr val="accent6"/>
          </a:fillRef>
          <a:effectRef idx="2">
            <a:schemeClr val="accent6"/>
          </a:effectRef>
          <a:fontRef idx="minor">
            <a:schemeClr val="lt1"/>
          </a:fontRef>
        </p:style>
        <p:txBody>
          <a:bodyPr>
            <a:normAutofit fontScale="70000" lnSpcReduction="20000"/>
          </a:bodyPr>
          <a:lstStyle/>
          <a:p>
            <a:pPr marL="0" indent="0">
              <a:buNone/>
            </a:pPr>
            <a:endParaRPr lang="en-US" dirty="0"/>
          </a:p>
          <a:p>
            <a:pPr marL="0" indent="0">
              <a:buNone/>
            </a:pPr>
            <a:r>
              <a:rPr lang="en-US" sz="4100" dirty="0"/>
              <a:t>In de </a:t>
            </a:r>
            <a:r>
              <a:rPr lang="en-US" sz="4100" dirty="0" err="1"/>
              <a:t>natuur</a:t>
            </a:r>
            <a:r>
              <a:rPr lang="en-US" sz="4100" dirty="0"/>
              <a:t> </a:t>
            </a:r>
            <a:r>
              <a:rPr lang="en-US" sz="4100" dirty="0" err="1"/>
              <a:t>kan</a:t>
            </a:r>
            <a:r>
              <a:rPr lang="en-US" sz="4100" dirty="0"/>
              <a:t> je </a:t>
            </a:r>
            <a:r>
              <a:rPr lang="en-US" sz="4100" dirty="0" err="1"/>
              <a:t>spelen</a:t>
            </a:r>
            <a:r>
              <a:rPr lang="en-US" sz="4100" dirty="0"/>
              <a:t>, </a:t>
            </a:r>
            <a:r>
              <a:rPr lang="en-US" sz="4100" dirty="0" err="1"/>
              <a:t>sporten</a:t>
            </a:r>
            <a:r>
              <a:rPr lang="en-US" sz="4100" dirty="0"/>
              <a:t> en </a:t>
            </a:r>
            <a:r>
              <a:rPr lang="en-US" sz="4100" dirty="0" err="1"/>
              <a:t>ontspannen</a:t>
            </a:r>
            <a:r>
              <a:rPr lang="en-US" sz="4100" dirty="0"/>
              <a:t>.</a:t>
            </a:r>
          </a:p>
          <a:p>
            <a:pPr marL="0" indent="0">
              <a:buNone/>
            </a:pPr>
            <a:endParaRPr lang="en-US" dirty="0"/>
          </a:p>
          <a:p>
            <a:pPr marL="0" indent="0">
              <a:buNone/>
            </a:pPr>
            <a:endParaRPr lang="en-US" dirty="0"/>
          </a:p>
          <a:p>
            <a:pPr marL="0" indent="0">
              <a:buNone/>
            </a:pPr>
            <a:r>
              <a:rPr lang="en-US" dirty="0"/>
              <a:t>       </a:t>
            </a:r>
            <a:r>
              <a:rPr lang="en-US" sz="8600" dirty="0" err="1"/>
              <a:t>Vitamine</a:t>
            </a:r>
            <a:r>
              <a:rPr lang="en-US" sz="8600" dirty="0"/>
              <a:t> G</a:t>
            </a:r>
            <a:r>
              <a:rPr lang="en-US" sz="3100" dirty="0"/>
              <a:t>(</a:t>
            </a:r>
            <a:r>
              <a:rPr lang="en-US" sz="3100" dirty="0" err="1"/>
              <a:t>roen</a:t>
            </a:r>
            <a:r>
              <a:rPr lang="en-US" sz="3100" dirty="0"/>
              <a:t>)</a:t>
            </a:r>
          </a:p>
          <a:p>
            <a:pPr marL="0" indent="0">
              <a:buNone/>
            </a:pPr>
            <a:endParaRPr lang="en-US" sz="3100" dirty="0"/>
          </a:p>
          <a:p>
            <a:pPr marL="0" indent="0">
              <a:buNone/>
            </a:pPr>
            <a:endParaRPr lang="en-US" dirty="0"/>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Tijdelijke aanduiding voor inhoud 5" descr="Afbeelding met boom, buitenshuis, plant, gras&#10;&#10;Automatisch gegenereerde beschrijving">
            <a:extLst>
              <a:ext uri="{FF2B5EF4-FFF2-40B4-BE49-F238E27FC236}">
                <a16:creationId xmlns:a16="http://schemas.microsoft.com/office/drawing/2014/main" id="{11473B7B-7F91-BAB9-1FC4-E1395DF35AA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5181600" cy="4351338"/>
          </a:xfrm>
        </p:spPr>
      </p:pic>
    </p:spTree>
    <p:extLst>
      <p:ext uri="{BB962C8B-B14F-4D97-AF65-F5344CB8AC3E}">
        <p14:creationId xmlns:p14="http://schemas.microsoft.com/office/powerpoint/2010/main" val="99626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C79803-761D-A12B-F761-96150F266287}"/>
              </a:ext>
            </a:extLst>
          </p:cNvPr>
          <p:cNvSpPr>
            <a:spLocks noGrp="1"/>
          </p:cNvSpPr>
          <p:nvPr>
            <p:ph type="title"/>
          </p:nvPr>
        </p:nvSpPr>
        <p:spPr>
          <a:xfrm>
            <a:off x="839788" y="457200"/>
            <a:ext cx="3932237" cy="1366837"/>
          </a:xfrm>
        </p:spPr>
        <p:txBody>
          <a:bodyPr anchor="b">
            <a:normAutofit/>
          </a:bodyPr>
          <a:lstStyle/>
          <a:p>
            <a:pPr algn="ctr"/>
            <a:r>
              <a:rPr lang="en-US" sz="4800" dirty="0">
                <a:solidFill>
                  <a:schemeClr val="accent6">
                    <a:lumMod val="60000"/>
                    <a:lumOff val="40000"/>
                  </a:schemeClr>
                </a:solidFill>
              </a:rPr>
              <a:t>L</a:t>
            </a:r>
            <a:r>
              <a:rPr lang="en-US" sz="4800" dirty="0">
                <a:solidFill>
                  <a:srgbClr val="FF9933"/>
                </a:solidFill>
              </a:rPr>
              <a:t>E</a:t>
            </a:r>
            <a:r>
              <a:rPr lang="en-US" sz="4800" dirty="0">
                <a:solidFill>
                  <a:srgbClr val="99CCFF"/>
                </a:solidFill>
              </a:rPr>
              <a:t>E</a:t>
            </a:r>
            <a:r>
              <a:rPr lang="en-US" sz="4800" dirty="0">
                <a:solidFill>
                  <a:schemeClr val="accent4">
                    <a:lumMod val="60000"/>
                    <a:lumOff val="40000"/>
                  </a:schemeClr>
                </a:solidFill>
              </a:rPr>
              <a:t>F</a:t>
            </a:r>
            <a:r>
              <a:rPr lang="en-US" sz="4800" dirty="0"/>
              <a:t> </a:t>
            </a:r>
            <a:r>
              <a:rPr lang="en-US" sz="4800" dirty="0">
                <a:solidFill>
                  <a:schemeClr val="accent6">
                    <a:lumMod val="60000"/>
                    <a:lumOff val="40000"/>
                  </a:schemeClr>
                </a:solidFill>
              </a:rPr>
              <a:t>G</a:t>
            </a:r>
            <a:r>
              <a:rPr lang="en-US" sz="4800" dirty="0">
                <a:solidFill>
                  <a:srgbClr val="FF9933"/>
                </a:solidFill>
              </a:rPr>
              <a:t>E</a:t>
            </a:r>
            <a:r>
              <a:rPr lang="en-US" sz="4800" dirty="0">
                <a:solidFill>
                  <a:srgbClr val="99CCFF"/>
                </a:solidFill>
              </a:rPr>
              <a:t>Z</a:t>
            </a:r>
            <a:r>
              <a:rPr lang="en-US" sz="4800" dirty="0">
                <a:solidFill>
                  <a:schemeClr val="accent4">
                    <a:lumMod val="60000"/>
                    <a:lumOff val="40000"/>
                  </a:schemeClr>
                </a:solidFill>
              </a:rPr>
              <a:t>O</a:t>
            </a:r>
            <a:r>
              <a:rPr lang="en-US" sz="4800" dirty="0">
                <a:solidFill>
                  <a:schemeClr val="accent6">
                    <a:lumMod val="60000"/>
                    <a:lumOff val="40000"/>
                  </a:schemeClr>
                </a:solidFill>
              </a:rPr>
              <a:t>N</a:t>
            </a:r>
            <a:r>
              <a:rPr lang="en-US" sz="4800" dirty="0">
                <a:solidFill>
                  <a:srgbClr val="FF9933"/>
                </a:solidFill>
              </a:rPr>
              <a:t>D</a:t>
            </a:r>
            <a:endParaRPr lang="en-US" sz="4800" dirty="0"/>
          </a:p>
        </p:txBody>
      </p:sp>
      <p:pic>
        <p:nvPicPr>
          <p:cNvPr id="5" name="Tijdelijke aanduiding voor inhoud 4" descr="Afbeelding met tekst&#10;&#10;Automatisch gegenereerde beschrijving">
            <a:extLst>
              <a:ext uri="{FF2B5EF4-FFF2-40B4-BE49-F238E27FC236}">
                <a16:creationId xmlns:a16="http://schemas.microsoft.com/office/drawing/2014/main" id="{500603F0-AEF2-9A2F-1A83-D6AB71C5903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tretch/>
        </p:blipFill>
        <p:spPr>
          <a:xfrm>
            <a:off x="5377081" y="1824037"/>
            <a:ext cx="6172200" cy="4073652"/>
          </a:xfrm>
          <a:noFill/>
        </p:spPr>
      </p:pic>
      <p:sp>
        <p:nvSpPr>
          <p:cNvPr id="17" name="Text Placeholder 3">
            <a:extLst>
              <a:ext uri="{FF2B5EF4-FFF2-40B4-BE49-F238E27FC236}">
                <a16:creationId xmlns:a16="http://schemas.microsoft.com/office/drawing/2014/main" id="{809A7447-59E9-BDB6-4BE9-C3D2D0552FEC}"/>
              </a:ext>
            </a:extLst>
          </p:cNvPr>
          <p:cNvSpPr>
            <a:spLocks noGrp="1"/>
          </p:cNvSpPr>
          <p:nvPr>
            <p:ph type="body" sz="half" idx="2"/>
          </p:nvPr>
        </p:nvSpPr>
        <p:spPr>
          <a:xfrm>
            <a:off x="839788" y="2057400"/>
            <a:ext cx="3932237" cy="3811588"/>
          </a:xfrm>
        </p:spPr>
        <p:txBody>
          <a:bodyPr/>
          <a:lstStyle/>
          <a:p>
            <a:endParaRPr lang="en-US" dirty="0"/>
          </a:p>
        </p:txBody>
      </p:sp>
      <p:pic>
        <p:nvPicPr>
          <p:cNvPr id="9" name="Afbeelding 8">
            <a:extLst>
              <a:ext uri="{FF2B5EF4-FFF2-40B4-BE49-F238E27FC236}">
                <a16:creationId xmlns:a16="http://schemas.microsoft.com/office/drawing/2014/main" id="{F9190AD2-DCB0-1B62-B376-0C9AE567D46C}"/>
              </a:ext>
            </a:extLst>
          </p:cNvPr>
          <p:cNvPicPr>
            <a:picLocks noChangeAspect="1"/>
          </p:cNvPicPr>
          <p:nvPr/>
        </p:nvPicPr>
        <p:blipFill rotWithShape="1">
          <a:blip r:embed="rId3"/>
          <a:srcRect l="54563" t="19009" r="26257" b="46306"/>
          <a:stretch/>
        </p:blipFill>
        <p:spPr bwMode="auto">
          <a:xfrm>
            <a:off x="825018" y="2057401"/>
            <a:ext cx="3947007" cy="40150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7458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04B2B-CFA8-1468-A13E-CA7949CD389A}"/>
              </a:ext>
            </a:extLst>
          </p:cNvPr>
          <p:cNvSpPr>
            <a:spLocks noGrp="1"/>
          </p:cNvSpPr>
          <p:nvPr>
            <p:ph type="title"/>
          </p:nvPr>
        </p:nvSpPr>
        <p:spPr>
          <a:xfrm>
            <a:off x="838200" y="365125"/>
            <a:ext cx="10515600" cy="1325563"/>
          </a:xfrm>
        </p:spPr>
        <p:txBody>
          <a:bodyPr anchor="ctr">
            <a:normAutofit/>
          </a:bodyPr>
          <a:lstStyle/>
          <a:p>
            <a:r>
              <a:rPr lang="nl-NL" dirty="0">
                <a:solidFill>
                  <a:schemeClr val="accent6"/>
                </a:solidFill>
              </a:rPr>
              <a:t>We wonen allemaal op deze aarde en we kunnen  niet zonder elkaar: ik b</a:t>
            </a:r>
            <a:r>
              <a:rPr lang="nl-NL" dirty="0">
                <a:solidFill>
                  <a:srgbClr val="C00000"/>
                </a:solidFill>
              </a:rPr>
              <a:t>én</a:t>
            </a:r>
            <a:r>
              <a:rPr lang="nl-NL" dirty="0">
                <a:solidFill>
                  <a:schemeClr val="accent6"/>
                </a:solidFill>
              </a:rPr>
              <a:t> natuur.</a:t>
            </a:r>
          </a:p>
        </p:txBody>
      </p:sp>
      <p:pic>
        <p:nvPicPr>
          <p:cNvPr id="5" name="Tijdelijke aanduiding voor inhoud 4" descr="Afbeelding met tekst&#10;&#10;Automatisch gegenereerde beschrijving">
            <a:extLst>
              <a:ext uri="{FF2B5EF4-FFF2-40B4-BE49-F238E27FC236}">
                <a16:creationId xmlns:a16="http://schemas.microsoft.com/office/drawing/2014/main" id="{8A4EA699-86FC-01E4-13E1-5F615DB63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52" y="1825625"/>
            <a:ext cx="7162696" cy="4351338"/>
          </a:xfrm>
          <a:noFill/>
        </p:spPr>
      </p:pic>
    </p:spTree>
    <p:extLst>
      <p:ext uri="{BB962C8B-B14F-4D97-AF65-F5344CB8AC3E}">
        <p14:creationId xmlns:p14="http://schemas.microsoft.com/office/powerpoint/2010/main" val="2484555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C9619-7AE8-BB02-D082-78F449D7F839}"/>
              </a:ext>
            </a:extLst>
          </p:cNvPr>
          <p:cNvSpPr>
            <a:spLocks noGrp="1"/>
          </p:cNvSpPr>
          <p:nvPr>
            <p:ph type="title"/>
          </p:nvPr>
        </p:nvSpPr>
        <p:spPr/>
        <p:txBody>
          <a:bodyPr>
            <a:normAutofit/>
          </a:bodyPr>
          <a:lstStyle/>
          <a:p>
            <a:pPr algn="ctr"/>
            <a:r>
              <a:rPr lang="nl-NL" sz="7200" dirty="0">
                <a:solidFill>
                  <a:srgbClr val="C00000"/>
                </a:solidFill>
                <a:latin typeface="Calibri" panose="020F0502020204030204" pitchFamily="34" charset="0"/>
                <a:cs typeface="Calibri" panose="020F0502020204030204" pitchFamily="34" charset="0"/>
              </a:rPr>
              <a:t>stellingen</a:t>
            </a:r>
            <a:endParaRPr lang="nl-NL" sz="7200" dirty="0"/>
          </a:p>
        </p:txBody>
      </p:sp>
      <p:sp>
        <p:nvSpPr>
          <p:cNvPr id="3" name="Tijdelijke aanduiding voor inhoud 2">
            <a:extLst>
              <a:ext uri="{FF2B5EF4-FFF2-40B4-BE49-F238E27FC236}">
                <a16:creationId xmlns:a16="http://schemas.microsoft.com/office/drawing/2014/main" id="{9C1D1ED3-991D-5109-5225-15C9D4340DE9}"/>
              </a:ext>
            </a:extLst>
          </p:cNvPr>
          <p:cNvSpPr>
            <a:spLocks noGrp="1"/>
          </p:cNvSpPr>
          <p:nvPr>
            <p:ph idx="1"/>
          </p:nvPr>
        </p:nvSpPr>
        <p:spPr>
          <a:xfrm>
            <a:off x="838200" y="1690688"/>
            <a:ext cx="10515600" cy="4741643"/>
          </a:xfrm>
        </p:spPr>
        <p:txBody>
          <a:bodyPr>
            <a:normAutofit fontScale="32500" lnSpcReduction="20000"/>
          </a:bodyPr>
          <a:lstStyle/>
          <a:p>
            <a:pPr marL="0" indent="0" algn="l">
              <a:lnSpc>
                <a:spcPct val="115000"/>
              </a:lnSpc>
              <a:spcAft>
                <a:spcPts val="800"/>
              </a:spcAft>
              <a:buNone/>
            </a:pPr>
            <a:endParaRPr lang="nl-NL" sz="5600" b="1" dirty="0">
              <a:solidFill>
                <a:srgbClr val="FF9933"/>
              </a:solidFill>
              <a:latin typeface="Arial" panose="020B0604020202020204" pitchFamily="34" charset="0"/>
              <a:ea typeface="Calibri" panose="020F0502020204030204" pitchFamily="34" charset="0"/>
              <a:cs typeface="Times New Roman" panose="02020603050405020304" pitchFamily="18" charset="0"/>
            </a:endParaRPr>
          </a:p>
          <a:p>
            <a:pPr marL="0" lvl="0" indent="0" algn="l">
              <a:buNone/>
            </a:pPr>
            <a:r>
              <a:rPr lang="nl-NL" sz="8000" dirty="0">
                <a:solidFill>
                  <a:schemeClr val="accent6">
                    <a:lumMod val="50000"/>
                  </a:schemeClr>
                </a:solidFill>
                <a:latin typeface="Calibri" panose="020F0502020204030204" pitchFamily="34" charset="0"/>
                <a:ea typeface="Times New Roman" panose="02020603050405020304" pitchFamily="18" charset="0"/>
              </a:rPr>
              <a:t>A</a:t>
            </a:r>
            <a:r>
              <a:rPr lang="nl-NL" sz="8000" dirty="0">
                <a:solidFill>
                  <a:schemeClr val="accent6">
                    <a:lumMod val="50000"/>
                  </a:schemeClr>
                </a:solidFill>
                <a:effectLst/>
                <a:latin typeface="Calibri" panose="020F0502020204030204" pitchFamily="34" charset="0"/>
                <a:ea typeface="Times New Roman" panose="02020603050405020304" pitchFamily="18" charset="0"/>
              </a:rPr>
              <a:t>lles wat leeft: eet, drinkt, beweegt, slaapt.</a:t>
            </a:r>
            <a:endParaRPr lang="nl-NL" sz="8000" dirty="0">
              <a:solidFill>
                <a:schemeClr val="accent6">
                  <a:lumMod val="50000"/>
                </a:schemeClr>
              </a:solidFill>
              <a:effectLst/>
              <a:latin typeface="Arial" panose="020B0604020202020204" pitchFamily="34" charset="0"/>
              <a:ea typeface="Calibri" panose="020F0502020204030204" pitchFamily="34" charset="0"/>
            </a:endParaRPr>
          </a:p>
          <a:p>
            <a:pPr marL="0" lvl="0" indent="0" algn="l">
              <a:buNone/>
            </a:pPr>
            <a:endParaRPr lang="nl-NL" sz="8000" dirty="0">
              <a:effectLst/>
              <a:latin typeface="Calibri" panose="020F0502020204030204" pitchFamily="34" charset="0"/>
              <a:ea typeface="Times New Roman" panose="02020603050405020304" pitchFamily="18" charset="0"/>
            </a:endParaRPr>
          </a:p>
          <a:p>
            <a:pPr marL="0" lvl="0" indent="0" algn="l">
              <a:buNone/>
            </a:pPr>
            <a:r>
              <a:rPr lang="nl-NL" sz="8000" dirty="0">
                <a:solidFill>
                  <a:schemeClr val="accent6"/>
                </a:solidFill>
                <a:latin typeface="Calibri" panose="020F0502020204030204" pitchFamily="34" charset="0"/>
                <a:ea typeface="Times New Roman" panose="02020603050405020304" pitchFamily="18" charset="0"/>
              </a:rPr>
              <a:t>Mensen, dieren en planten kunnen </a:t>
            </a:r>
            <a:r>
              <a:rPr lang="nl-NL" sz="8000" dirty="0">
                <a:solidFill>
                  <a:schemeClr val="accent6"/>
                </a:solidFill>
                <a:effectLst/>
                <a:latin typeface="Calibri" panose="020F0502020204030204" pitchFamily="34" charset="0"/>
                <a:ea typeface="Times New Roman" panose="02020603050405020304" pitchFamily="18" charset="0"/>
              </a:rPr>
              <a:t>niet zonder elkaar.</a:t>
            </a:r>
            <a:endParaRPr lang="nl-NL" sz="8000" dirty="0">
              <a:solidFill>
                <a:schemeClr val="accent6"/>
              </a:solidFill>
              <a:effectLst/>
              <a:latin typeface="Arial" panose="020B0604020202020204" pitchFamily="34" charset="0"/>
              <a:ea typeface="Calibri" panose="020F0502020204030204" pitchFamily="34" charset="0"/>
            </a:endParaRPr>
          </a:p>
          <a:p>
            <a:pPr marL="0" lvl="0" indent="0" algn="l">
              <a:buNone/>
            </a:pPr>
            <a:endParaRPr lang="nl-NL" sz="8000" dirty="0">
              <a:effectLst/>
              <a:latin typeface="Calibri" panose="020F0502020204030204" pitchFamily="34" charset="0"/>
              <a:ea typeface="Times New Roman" panose="02020603050405020304" pitchFamily="18" charset="0"/>
            </a:endParaRPr>
          </a:p>
          <a:p>
            <a:pPr marL="0" lvl="0" indent="0" algn="l">
              <a:buNone/>
            </a:pPr>
            <a:r>
              <a:rPr lang="nl-NL" sz="8000" dirty="0">
                <a:solidFill>
                  <a:srgbClr val="FF9933"/>
                </a:solidFill>
                <a:latin typeface="Calibri" panose="020F0502020204030204" pitchFamily="34" charset="0"/>
                <a:ea typeface="Times New Roman" panose="02020603050405020304" pitchFamily="18" charset="0"/>
              </a:rPr>
              <a:t>B</a:t>
            </a:r>
            <a:r>
              <a:rPr lang="nl-NL" sz="8000" dirty="0">
                <a:solidFill>
                  <a:srgbClr val="FF9933"/>
                </a:solidFill>
                <a:effectLst/>
                <a:latin typeface="Calibri" panose="020F0502020204030204" pitchFamily="34" charset="0"/>
                <a:ea typeface="Times New Roman" panose="02020603050405020304" pitchFamily="18" charset="0"/>
              </a:rPr>
              <a:t>iodiversiteit is van levensbelang.</a:t>
            </a:r>
          </a:p>
          <a:p>
            <a:pPr marL="0" lvl="0" indent="0" algn="l">
              <a:buNone/>
            </a:pPr>
            <a:endParaRPr lang="nl-NL" sz="8000" dirty="0">
              <a:latin typeface="Calibri" panose="020F0502020204030204" pitchFamily="34" charset="0"/>
              <a:ea typeface="Calibri" panose="020F0502020204030204" pitchFamily="34" charset="0"/>
            </a:endParaRPr>
          </a:p>
          <a:p>
            <a:pPr marL="0" indent="0">
              <a:buNone/>
            </a:pPr>
            <a:r>
              <a:rPr lang="nl-NL" sz="8000" dirty="0">
                <a:solidFill>
                  <a:srgbClr val="C00000"/>
                </a:solidFill>
                <a:latin typeface="Calibri" panose="020F0502020204030204" pitchFamily="34" charset="0"/>
                <a:ea typeface="Calibri" panose="020F0502020204030204" pitchFamily="34" charset="0"/>
                <a:cs typeface="Times New Roman" panose="02020603050405020304" pitchFamily="18" charset="0"/>
              </a:rPr>
              <a:t>De natuur kan wel zonder mensen, de mensen niet zonder de natuur.</a:t>
            </a:r>
          </a:p>
          <a:p>
            <a:pPr marL="0" lvl="0" indent="0" algn="l">
              <a:buNone/>
            </a:pPr>
            <a:endParaRPr lang="nl-NL" sz="8000" dirty="0">
              <a:effectLst/>
              <a:latin typeface="Arial" panose="020B0604020202020204" pitchFamily="34" charset="0"/>
              <a:ea typeface="Calibri" panose="020F0502020204030204" pitchFamily="34" charset="0"/>
            </a:endParaRPr>
          </a:p>
          <a:p>
            <a:pPr marL="0" lvl="0" indent="0" algn="l">
              <a:buNone/>
            </a:pPr>
            <a:r>
              <a:rPr lang="nl-NL" sz="8000" dirty="0">
                <a:solidFill>
                  <a:schemeClr val="accent4">
                    <a:lumMod val="75000"/>
                  </a:schemeClr>
                </a:solidFill>
                <a:effectLst/>
                <a:latin typeface="Calibri" panose="020F0502020204030204" pitchFamily="34" charset="0"/>
                <a:ea typeface="Times New Roman" panose="02020603050405020304" pitchFamily="18" charset="0"/>
              </a:rPr>
              <a:t>De zon en de natuur op aarde maken het leven mogelijk.</a:t>
            </a:r>
            <a:endParaRPr lang="nl-NL" sz="8000" dirty="0">
              <a:solidFill>
                <a:schemeClr val="accent4">
                  <a:lumMod val="75000"/>
                </a:schemeClr>
              </a:solidFill>
              <a:effectLst/>
              <a:latin typeface="Arial" panose="020B0604020202020204" pitchFamily="34" charset="0"/>
              <a:ea typeface="Calibri" panose="020F0502020204030204" pitchFamily="34" charset="0"/>
            </a:endParaRPr>
          </a:p>
          <a:p>
            <a:pPr marL="0" lvl="0" indent="0" algn="l">
              <a:buNone/>
            </a:pPr>
            <a:endParaRPr lang="nl-NL" sz="8000" dirty="0">
              <a:effectLst/>
              <a:latin typeface="Calibri" panose="020F0502020204030204" pitchFamily="34" charset="0"/>
              <a:ea typeface="Times New Roman" panose="02020603050405020304" pitchFamily="18" charset="0"/>
            </a:endParaRPr>
          </a:p>
          <a:p>
            <a:pPr marL="0" lvl="0" indent="0" algn="l">
              <a:buNone/>
            </a:pPr>
            <a:endParaRPr lang="nl-NL" sz="8000" dirty="0">
              <a:effectLst/>
              <a:latin typeface="Calibri" panose="020F0502020204030204" pitchFamily="34" charset="0"/>
              <a:ea typeface="Times New Roman" panose="02020603050405020304" pitchFamily="18" charset="0"/>
            </a:endParaRPr>
          </a:p>
          <a:p>
            <a:pPr marL="0" indent="0" algn="ctr">
              <a:lnSpc>
                <a:spcPct val="115000"/>
              </a:lnSpc>
              <a:spcAft>
                <a:spcPts val="1000"/>
              </a:spcAft>
              <a:buNone/>
            </a:pPr>
            <a:endParaRPr lang="nl-NL" sz="80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spcAft>
                <a:spcPts val="1000"/>
              </a:spcAft>
              <a:buNone/>
            </a:pPr>
            <a:endPar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spcAft>
                <a:spcPts val="1000"/>
              </a:spcAft>
              <a:buNone/>
            </a:pPr>
            <a:endParaRPr lang="nl-NL" sz="1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spcAft>
                <a:spcPts val="1000"/>
              </a:spcAft>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926744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F1E0E-F145-850F-D295-914BE5DA4348}"/>
              </a:ext>
            </a:extLst>
          </p:cNvPr>
          <p:cNvSpPr>
            <a:spLocks noGrp="1"/>
          </p:cNvSpPr>
          <p:nvPr>
            <p:ph type="title"/>
          </p:nvPr>
        </p:nvSpPr>
        <p:spPr>
          <a:xfrm>
            <a:off x="839788" y="457200"/>
            <a:ext cx="4683155" cy="1209040"/>
          </a:xfrm>
        </p:spPr>
        <p:txBody>
          <a:bodyPr anchor="b">
            <a:normAutofit/>
          </a:bodyPr>
          <a:lstStyle/>
          <a:p>
            <a:r>
              <a:rPr lang="nl-NL" sz="4400" b="1" dirty="0">
                <a:solidFill>
                  <a:schemeClr val="accent6"/>
                </a:solidFill>
              </a:rPr>
              <a:t>Poster ik b</a:t>
            </a:r>
            <a:r>
              <a:rPr lang="nl-NL" sz="4400" b="1" dirty="0">
                <a:solidFill>
                  <a:srgbClr val="C00000"/>
                </a:solidFill>
              </a:rPr>
              <a:t>én</a:t>
            </a:r>
            <a:r>
              <a:rPr lang="nl-NL" sz="4400" b="1" dirty="0"/>
              <a:t> </a:t>
            </a:r>
            <a:r>
              <a:rPr lang="nl-NL" sz="4400" b="1" dirty="0">
                <a:solidFill>
                  <a:schemeClr val="accent6"/>
                </a:solidFill>
              </a:rPr>
              <a:t>natuur</a:t>
            </a:r>
          </a:p>
        </p:txBody>
      </p:sp>
      <p:pic>
        <p:nvPicPr>
          <p:cNvPr id="6" name="Afbeelding 5" descr="Afbeelding met diagram&#10;&#10;Automatisch gegenereerde beschrijving">
            <a:extLst>
              <a:ext uri="{FF2B5EF4-FFF2-40B4-BE49-F238E27FC236}">
                <a16:creationId xmlns:a16="http://schemas.microsoft.com/office/drawing/2014/main" id="{7D4BC45C-0A88-DA91-103A-EAEFEF1E5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70945"/>
            <a:ext cx="4683155" cy="6787055"/>
          </a:xfrm>
          <a:prstGeom prst="rect">
            <a:avLst/>
          </a:prstGeom>
          <a:noFill/>
        </p:spPr>
      </p:pic>
      <p:sp>
        <p:nvSpPr>
          <p:cNvPr id="3" name="Tijdelijke aanduiding voor inhoud 2">
            <a:extLst>
              <a:ext uri="{FF2B5EF4-FFF2-40B4-BE49-F238E27FC236}">
                <a16:creationId xmlns:a16="http://schemas.microsoft.com/office/drawing/2014/main" id="{5ECB281B-0C36-71F1-4321-20D31BEA04EE}"/>
              </a:ext>
            </a:extLst>
          </p:cNvPr>
          <p:cNvSpPr>
            <a:spLocks noGrp="1"/>
          </p:cNvSpPr>
          <p:nvPr>
            <p:ph type="body" sz="half" idx="2"/>
          </p:nvPr>
        </p:nvSpPr>
        <p:spPr>
          <a:xfrm>
            <a:off x="839788" y="2049462"/>
            <a:ext cx="4954040" cy="3811588"/>
          </a:xfrm>
        </p:spPr>
        <p:txBody>
          <a:bodyPr>
            <a:normAutofit fontScale="92500" lnSpcReduction="20000"/>
          </a:bodyPr>
          <a:lstStyle/>
          <a:p>
            <a:pPr marL="0" indent="0">
              <a:spcAft>
                <a:spcPts val="800"/>
              </a:spcAft>
              <a:buNone/>
            </a:pPr>
            <a:r>
              <a:rPr lang="nl-NL" sz="2400" dirty="0">
                <a:solidFill>
                  <a:schemeClr val="accent4">
                    <a:lumMod val="75000"/>
                  </a:schemeClr>
                </a:solidFill>
              </a:rPr>
              <a:t>Je krijgt een poster. Zet jouw naam in het midden. Teken allemaal natuurdingen om je heen.</a:t>
            </a:r>
          </a:p>
          <a:p>
            <a:pPr marL="0" indent="0">
              <a:spcAft>
                <a:spcPts val="800"/>
              </a:spcAft>
              <a:buNone/>
            </a:pPr>
            <a:r>
              <a:rPr lang="nl-NL" sz="2400" dirty="0">
                <a:solidFill>
                  <a:schemeClr val="accent4">
                    <a:lumMod val="75000"/>
                  </a:schemeClr>
                </a:solidFill>
              </a:rPr>
              <a:t>Jij staat nu midden tussen de natuur.</a:t>
            </a:r>
            <a:endParaRPr lang="nl-NL" sz="2400" dirty="0">
              <a:solidFill>
                <a:schemeClr val="accent4">
                  <a:lumMod val="75000"/>
                </a:schemeClr>
              </a:solidFill>
              <a:effectLst/>
            </a:endParaRPr>
          </a:p>
          <a:p>
            <a:pPr marL="0" indent="0">
              <a:spcAft>
                <a:spcPts val="800"/>
              </a:spcAft>
              <a:buNone/>
            </a:pPr>
            <a:endParaRPr lang="nl-NL" dirty="0"/>
          </a:p>
          <a:p>
            <a:pPr marL="0" indent="0">
              <a:spcAft>
                <a:spcPts val="800"/>
              </a:spcAft>
              <a:buNone/>
            </a:pPr>
            <a:r>
              <a:rPr lang="nl-NL" sz="2400" dirty="0">
                <a:solidFill>
                  <a:schemeClr val="accent4">
                    <a:lumMod val="50000"/>
                  </a:schemeClr>
                </a:solidFill>
                <a:effectLst/>
              </a:rPr>
              <a:t>Tip: ga eerst naar buiten en zoek natuurschatten. Leg ze op je tafel en ga ze natekenen.</a:t>
            </a:r>
          </a:p>
          <a:p>
            <a:pPr marL="0" indent="0">
              <a:spcAft>
                <a:spcPts val="800"/>
              </a:spcAft>
              <a:buNone/>
            </a:pPr>
            <a:r>
              <a:rPr lang="nl-NL" sz="2400" dirty="0">
                <a:solidFill>
                  <a:schemeClr val="accent4">
                    <a:lumMod val="50000"/>
                  </a:schemeClr>
                </a:solidFill>
                <a:effectLst/>
              </a:rPr>
              <a:t>Om dieren te tekenen mag je ook boeken gebruiken waar plaatjes van dieren uit jouw omgeving in staan.</a:t>
            </a:r>
          </a:p>
          <a:p>
            <a:pPr>
              <a:spcAft>
                <a:spcPts val="800"/>
              </a:spcAft>
            </a:pPr>
            <a:endParaRPr lang="nl-NL" sz="2400" dirty="0">
              <a:solidFill>
                <a:schemeClr val="accent4">
                  <a:lumMod val="50000"/>
                </a:schemeClr>
              </a:solidFill>
            </a:endParaRPr>
          </a:p>
          <a:p>
            <a:pPr marL="0" indent="0">
              <a:spcAft>
                <a:spcPts val="800"/>
              </a:spcAft>
              <a:buNone/>
            </a:pPr>
            <a:endParaRPr lang="nl-NL" dirty="0"/>
          </a:p>
        </p:txBody>
      </p:sp>
    </p:spTree>
    <p:extLst>
      <p:ext uri="{BB962C8B-B14F-4D97-AF65-F5344CB8AC3E}">
        <p14:creationId xmlns:p14="http://schemas.microsoft.com/office/powerpoint/2010/main" val="3836138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3EDDF-7A3F-D00B-5ADD-C008A01EDF7C}"/>
              </a:ext>
            </a:extLst>
          </p:cNvPr>
          <p:cNvSpPr>
            <a:spLocks noGrp="1"/>
          </p:cNvSpPr>
          <p:nvPr>
            <p:ph type="ctrTitle"/>
          </p:nvPr>
        </p:nvSpPr>
        <p:spPr/>
        <p:txBody>
          <a:bodyPr/>
          <a:lstStyle/>
          <a:p>
            <a:r>
              <a:rPr lang="nl-NL" sz="8800" dirty="0">
                <a:effectLst/>
                <a:latin typeface="Calibri" panose="020F0502020204030204" pitchFamily="34" charset="0"/>
                <a:ea typeface="Calibri" panose="020F0502020204030204" pitchFamily="34" charset="0"/>
                <a:cs typeface="Times New Roman" panose="02020603050405020304" pitchFamily="18" charset="0"/>
              </a:rPr>
              <a:t>ik b</a:t>
            </a:r>
            <a:r>
              <a:rPr lang="nl-NL" sz="8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én </a:t>
            </a:r>
            <a:r>
              <a:rPr lang="nl-NL" sz="8800" dirty="0">
                <a:effectLst/>
                <a:latin typeface="Calibri" panose="020F0502020204030204" pitchFamily="34" charset="0"/>
                <a:ea typeface="Calibri" panose="020F0502020204030204" pitchFamily="34" charset="0"/>
                <a:cs typeface="Times New Roman" panose="02020603050405020304" pitchFamily="18" charset="0"/>
              </a:rPr>
              <a:t>natuur</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Ondertitel 2">
            <a:extLst>
              <a:ext uri="{FF2B5EF4-FFF2-40B4-BE49-F238E27FC236}">
                <a16:creationId xmlns:a16="http://schemas.microsoft.com/office/drawing/2014/main" id="{7B5CE047-F009-40D6-D662-D1993684AF3E}"/>
              </a:ext>
            </a:extLst>
          </p:cNvPr>
          <p:cNvSpPr>
            <a:spLocks noGrp="1"/>
          </p:cNvSpPr>
          <p:nvPr>
            <p:ph type="subTitle" idx="1"/>
          </p:nvPr>
        </p:nvSpPr>
        <p:spPr>
          <a:xfrm>
            <a:off x="1524000" y="3192517"/>
            <a:ext cx="9144000" cy="2963917"/>
          </a:xfrm>
        </p:spPr>
        <p:style>
          <a:lnRef idx="2">
            <a:schemeClr val="accent6">
              <a:shade val="50000"/>
            </a:schemeClr>
          </a:lnRef>
          <a:fillRef idx="1">
            <a:schemeClr val="accent6"/>
          </a:fillRef>
          <a:effectRef idx="0">
            <a:schemeClr val="accent6"/>
          </a:effectRef>
          <a:fontRef idx="minor">
            <a:schemeClr val="lt1"/>
          </a:fontRef>
        </p:style>
        <p:txBody>
          <a:bodyPr>
            <a:normAutofit fontScale="25000" lnSpcReduction="20000"/>
          </a:bodyPr>
          <a:lstStyle/>
          <a:p>
            <a:pPr>
              <a:lnSpc>
                <a:spcPct val="115000"/>
              </a:lnSpc>
              <a:spcAft>
                <a:spcPts val="1000"/>
              </a:spcAft>
            </a:pPr>
            <a:r>
              <a:rPr lang="nl-NL" sz="96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De natuur geeft ons alles wat we nodig hebben: </a:t>
            </a:r>
            <a:br>
              <a:rPr lang="nl-NL" sz="96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br>
            <a:r>
              <a:rPr lang="nl-NL" sz="96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vruchtbare grond, schoon water, gezonde lucht, een groene leefomgeving</a:t>
            </a:r>
            <a:endParaRPr lang="nl-NL" sz="9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spcAft>
                <a:spcPts val="1000"/>
              </a:spcAft>
              <a:buNone/>
            </a:pPr>
            <a:endParaRPr lang="nl-NL" sz="9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15000"/>
              </a:lnSpc>
              <a:spcAft>
                <a:spcPts val="1000"/>
              </a:spcAft>
              <a:buNone/>
            </a:pPr>
            <a:r>
              <a:rPr lang="nl-NL" sz="9600" dirty="0">
                <a:solidFill>
                  <a:srgbClr val="C00000"/>
                </a:solidFill>
                <a:latin typeface="Calibri" panose="020F0502020204030204" pitchFamily="34" charset="0"/>
                <a:ea typeface="Calibri" panose="020F0502020204030204" pitchFamily="34" charset="0"/>
                <a:cs typeface="Times New Roman" panose="02020603050405020304" pitchFamily="18" charset="0"/>
              </a:rPr>
              <a:t>Bedankt voor de mooie cadeaus we zullen er van genieten en er zuinig op zijn.</a:t>
            </a:r>
          </a:p>
          <a:p>
            <a:endParaRPr lang="nl-NL" sz="14400" dirty="0"/>
          </a:p>
        </p:txBody>
      </p:sp>
    </p:spTree>
    <p:extLst>
      <p:ext uri="{BB962C8B-B14F-4D97-AF65-F5344CB8AC3E}">
        <p14:creationId xmlns:p14="http://schemas.microsoft.com/office/powerpoint/2010/main" val="2258197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3EDDF-7A3F-D00B-5ADD-C008A01EDF7C}"/>
              </a:ext>
            </a:extLst>
          </p:cNvPr>
          <p:cNvSpPr>
            <a:spLocks noGrp="1"/>
          </p:cNvSpPr>
          <p:nvPr>
            <p:ph type="ctrTitle"/>
          </p:nvPr>
        </p:nvSpPr>
        <p:spPr>
          <a:xfrm>
            <a:off x="1524000" y="1122363"/>
            <a:ext cx="9144000" cy="927154"/>
          </a:xfrm>
        </p:spPr>
        <p:txBody>
          <a:bodyPr>
            <a:normAutofit fontScale="90000"/>
          </a:bodyPr>
          <a:lstStyle/>
          <a:p>
            <a:r>
              <a:rPr lang="nl-NL" sz="8800" dirty="0">
                <a:latin typeface="Calibri" panose="020F0502020204030204" pitchFamily="34" charset="0"/>
                <a:ea typeface="Calibri" panose="020F0502020204030204" pitchFamily="34" charset="0"/>
                <a:cs typeface="Times New Roman" panose="02020603050405020304" pitchFamily="18" charset="0"/>
              </a:rPr>
              <a:t>Doel</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Ondertitel 2">
            <a:extLst>
              <a:ext uri="{FF2B5EF4-FFF2-40B4-BE49-F238E27FC236}">
                <a16:creationId xmlns:a16="http://schemas.microsoft.com/office/drawing/2014/main" id="{7B5CE047-F009-40D6-D662-D1993684AF3E}"/>
              </a:ext>
            </a:extLst>
          </p:cNvPr>
          <p:cNvSpPr>
            <a:spLocks noGrp="1"/>
          </p:cNvSpPr>
          <p:nvPr>
            <p:ph type="subTitle" idx="1"/>
          </p:nvPr>
        </p:nvSpPr>
        <p:spPr>
          <a:xfrm>
            <a:off x="1524000" y="1284890"/>
            <a:ext cx="9144000" cy="5360275"/>
          </a:xfrm>
        </p:spPr>
        <p:style>
          <a:lnRef idx="2">
            <a:schemeClr val="accent6">
              <a:shade val="50000"/>
            </a:schemeClr>
          </a:lnRef>
          <a:fillRef idx="1">
            <a:schemeClr val="accent6"/>
          </a:fillRef>
          <a:effectRef idx="0">
            <a:schemeClr val="accent6"/>
          </a:effectRef>
          <a:fontRef idx="minor">
            <a:schemeClr val="lt1"/>
          </a:fontRef>
        </p:style>
        <p:txBody>
          <a:bodyPr>
            <a:normAutofit fontScale="25000" lnSpcReduction="20000"/>
          </a:bodyPr>
          <a:lstStyle/>
          <a:p>
            <a:endParaRPr lang="nl-NL" sz="14400" dirty="0"/>
          </a:p>
          <a:p>
            <a:r>
              <a:rPr lang="nl-NL" sz="9600" dirty="0"/>
              <a:t>Even een moment stilstaan bij het feit dat de natuur ons alles geeft wat nodig is voor een gezond leven.</a:t>
            </a:r>
          </a:p>
          <a:p>
            <a:endParaRPr lang="nl-NL" sz="9600" dirty="0"/>
          </a:p>
          <a:p>
            <a:r>
              <a:rPr lang="nl-NL" sz="9600" dirty="0"/>
              <a:t>Want</a:t>
            </a:r>
          </a:p>
          <a:p>
            <a:endParaRPr lang="nl-NL" sz="9600" dirty="0"/>
          </a:p>
          <a:p>
            <a:r>
              <a:rPr lang="nl-NL" sz="9600" dirty="0">
                <a:solidFill>
                  <a:schemeClr val="bg1"/>
                </a:solidFill>
                <a:latin typeface="Calibri" panose="020F0502020204030204" pitchFamily="34" charset="0"/>
                <a:ea typeface="Calibri" panose="020F0502020204030204" pitchFamily="34" charset="0"/>
                <a:cs typeface="Calibri" panose="020F0502020204030204" pitchFamily="34" charset="0"/>
              </a:rPr>
              <a:t>d</a:t>
            </a:r>
            <a:r>
              <a:rPr lang="nl-NL" sz="9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 natuur geeft ons alles wat we nodig hebben: </a:t>
            </a:r>
            <a:br>
              <a:rPr lang="nl-NL" sz="9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nl-NL" sz="9600" dirty="0">
                <a:solidFill>
                  <a:srgbClr val="FF9933"/>
                </a:solidFill>
                <a:effectLst/>
                <a:latin typeface="Calibri" panose="020F0502020204030204" pitchFamily="34" charset="0"/>
                <a:ea typeface="Calibri" panose="020F0502020204030204" pitchFamily="34" charset="0"/>
                <a:cs typeface="Calibri" panose="020F0502020204030204" pitchFamily="34" charset="0"/>
              </a:rPr>
              <a:t>vruchtbare grond, </a:t>
            </a:r>
            <a:r>
              <a:rPr lang="nl-NL" sz="9600" dirty="0">
                <a:solidFill>
                  <a:srgbClr val="99CCFF"/>
                </a:solidFill>
                <a:effectLst/>
                <a:latin typeface="Calibri" panose="020F0502020204030204" pitchFamily="34" charset="0"/>
                <a:ea typeface="Calibri" panose="020F0502020204030204" pitchFamily="34" charset="0"/>
                <a:cs typeface="Calibri" panose="020F0502020204030204" pitchFamily="34" charset="0"/>
              </a:rPr>
              <a:t>schoon water, </a:t>
            </a:r>
            <a:r>
              <a:rPr lang="nl-NL" sz="960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gezonde lucht, </a:t>
            </a:r>
            <a:r>
              <a:rPr lang="nl-NL" sz="96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en een groene leefomgeving.</a:t>
            </a:r>
            <a:endParaRPr lang="nl-NL" sz="9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endParaRPr lang="nl-NL" sz="9600" dirty="0"/>
          </a:p>
          <a:p>
            <a:r>
              <a:rPr lang="nl-NL" sz="9600" dirty="0"/>
              <a:t>Maar ook</a:t>
            </a:r>
          </a:p>
          <a:p>
            <a:endParaRPr lang="nl-NL" sz="9600" dirty="0"/>
          </a:p>
          <a:p>
            <a:r>
              <a:rPr lang="nl-NL" sz="9600" dirty="0"/>
              <a:t>oog krijgen en dankbaar zijn voor de cadeautjes die we iedere dag krijgen van de natuur.</a:t>
            </a:r>
          </a:p>
          <a:p>
            <a:endParaRPr lang="nl-NL" sz="11000" dirty="0"/>
          </a:p>
          <a:p>
            <a:endParaRPr lang="nl-NL" sz="11000" dirty="0"/>
          </a:p>
        </p:txBody>
      </p:sp>
    </p:spTree>
    <p:extLst>
      <p:ext uri="{BB962C8B-B14F-4D97-AF65-F5344CB8AC3E}">
        <p14:creationId xmlns:p14="http://schemas.microsoft.com/office/powerpoint/2010/main" val="99438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1A4166-EB41-6A4C-7CC8-AF2568B9C509}"/>
              </a:ext>
            </a:extLst>
          </p:cNvPr>
          <p:cNvSpPr>
            <a:spLocks noGrp="1"/>
          </p:cNvSpPr>
          <p:nvPr>
            <p:ph type="title"/>
          </p:nvPr>
        </p:nvSpPr>
        <p:spPr>
          <a:xfrm>
            <a:off x="838200" y="365125"/>
            <a:ext cx="10515600" cy="1325563"/>
          </a:xfrm>
        </p:spPr>
        <p:txBody>
          <a:bodyPr anchor="ctr">
            <a:normAutofit/>
          </a:bodyPr>
          <a:lstStyle/>
          <a:p>
            <a:r>
              <a:rPr lang="nl-NL" dirty="0"/>
              <a:t>Extra: inspiratie en mooie woorden </a:t>
            </a:r>
            <a:r>
              <a:rPr lang="nl-NL"/>
              <a:t>van dankbaarheid </a:t>
            </a:r>
            <a:endParaRPr lang="nl-NL" dirty="0"/>
          </a:p>
        </p:txBody>
      </p:sp>
      <p:sp>
        <p:nvSpPr>
          <p:cNvPr id="10" name="Content Placeholder 2">
            <a:extLst>
              <a:ext uri="{FF2B5EF4-FFF2-40B4-BE49-F238E27FC236}">
                <a16:creationId xmlns:a16="http://schemas.microsoft.com/office/drawing/2014/main" id="{E47C09D2-12E4-163C-9FA5-C78C25B4A780}"/>
              </a:ext>
            </a:extLst>
          </p:cNvPr>
          <p:cNvSpPr>
            <a:spLocks noGrp="1"/>
          </p:cNvSpPr>
          <p:nvPr>
            <p:ph sz="half" idx="1"/>
          </p:nvPr>
        </p:nvSpPr>
        <p:spPr>
          <a:xfrm>
            <a:off x="1218910" y="1825624"/>
            <a:ext cx="3257006" cy="4351338"/>
          </a:xfrm>
        </p:spPr>
        <p:txBody>
          <a:bodyPr>
            <a:normAutofit/>
          </a:bodyPr>
          <a:lstStyle/>
          <a:p>
            <a:pPr marL="0" indent="0">
              <a:buNone/>
            </a:pPr>
            <a:r>
              <a:rPr lang="en-US" sz="1200" dirty="0" err="1"/>
              <a:t>Volkeren</a:t>
            </a:r>
            <a:r>
              <a:rPr lang="en-US" sz="1200" dirty="0"/>
              <a:t> die </a:t>
            </a:r>
            <a:r>
              <a:rPr lang="en-US" sz="1200" dirty="0" err="1"/>
              <a:t>dicht</a:t>
            </a:r>
            <a:r>
              <a:rPr lang="en-US" sz="1200" dirty="0"/>
              <a:t> </a:t>
            </a:r>
            <a:r>
              <a:rPr lang="en-US" sz="1200" dirty="0" err="1"/>
              <a:t>bij</a:t>
            </a:r>
            <a:r>
              <a:rPr lang="en-US" sz="1200" dirty="0"/>
              <a:t> de </a:t>
            </a:r>
            <a:r>
              <a:rPr lang="en-US" sz="1200" dirty="0" err="1"/>
              <a:t>natuur</a:t>
            </a:r>
            <a:r>
              <a:rPr lang="en-US" sz="1200" dirty="0"/>
              <a:t> </a:t>
            </a:r>
            <a:r>
              <a:rPr lang="en-US" sz="1200" dirty="0" err="1"/>
              <a:t>staan</a:t>
            </a:r>
            <a:r>
              <a:rPr lang="en-US" sz="1200" dirty="0"/>
              <a:t> zijn </a:t>
            </a:r>
            <a:r>
              <a:rPr lang="en-US" sz="1200" dirty="0" err="1"/>
              <a:t>zich</a:t>
            </a:r>
            <a:r>
              <a:rPr lang="en-US" sz="1200" dirty="0"/>
              <a:t> </a:t>
            </a:r>
            <a:r>
              <a:rPr lang="en-US" sz="1200" dirty="0" err="1"/>
              <a:t>vaak</a:t>
            </a:r>
            <a:r>
              <a:rPr lang="en-US" sz="1200" dirty="0"/>
              <a:t> heel erg </a:t>
            </a:r>
            <a:r>
              <a:rPr lang="en-US" sz="1200" dirty="0" err="1"/>
              <a:t>bewust</a:t>
            </a:r>
            <a:r>
              <a:rPr lang="en-US" sz="1200" dirty="0"/>
              <a:t> van wat de </a:t>
            </a:r>
            <a:r>
              <a:rPr lang="en-US" sz="1200" dirty="0" err="1"/>
              <a:t>natuur</a:t>
            </a:r>
            <a:r>
              <a:rPr lang="en-US" sz="1200" dirty="0"/>
              <a:t> </a:t>
            </a:r>
            <a:r>
              <a:rPr lang="en-US" sz="1200" dirty="0" err="1"/>
              <a:t>geeft</a:t>
            </a:r>
            <a:r>
              <a:rPr lang="en-US" sz="1200" dirty="0"/>
              <a:t>. </a:t>
            </a:r>
            <a:r>
              <a:rPr lang="en-US" sz="1200" dirty="0" err="1"/>
              <a:t>Ook</a:t>
            </a:r>
            <a:r>
              <a:rPr lang="en-US" sz="1200" dirty="0"/>
              <a:t> in de </a:t>
            </a:r>
            <a:r>
              <a:rPr lang="en-US" sz="1200" dirty="0" err="1"/>
              <a:t>religie</a:t>
            </a:r>
            <a:r>
              <a:rPr lang="en-US" sz="1200" dirty="0"/>
              <a:t> </a:t>
            </a:r>
            <a:r>
              <a:rPr lang="en-US" sz="1200" dirty="0" err="1"/>
              <a:t>wordt</a:t>
            </a:r>
            <a:r>
              <a:rPr lang="en-US" sz="1200" dirty="0"/>
              <a:t> de </a:t>
            </a:r>
            <a:r>
              <a:rPr lang="en-US" sz="1200" dirty="0" err="1"/>
              <a:t>natuur</a:t>
            </a:r>
            <a:r>
              <a:rPr lang="en-US" sz="1200" dirty="0"/>
              <a:t> </a:t>
            </a:r>
            <a:r>
              <a:rPr lang="en-US" sz="1200" dirty="0" err="1"/>
              <a:t>geprezen</a:t>
            </a:r>
            <a:r>
              <a:rPr lang="en-US" sz="1200" dirty="0"/>
              <a:t>.</a:t>
            </a:r>
          </a:p>
          <a:p>
            <a:pPr marL="0" indent="0">
              <a:buNone/>
            </a:pPr>
            <a:endParaRPr lang="en-US" sz="1200" dirty="0"/>
          </a:p>
          <a:p>
            <a:pPr marL="0" indent="0">
              <a:buNone/>
            </a:pPr>
            <a:endParaRPr lang="en-US" sz="1200" dirty="0"/>
          </a:p>
          <a:p>
            <a:pPr marL="0" indent="0">
              <a:buNone/>
            </a:pPr>
            <a:endParaRPr lang="en-US" sz="1200" dirty="0"/>
          </a:p>
          <a:p>
            <a:pPr marL="0" indent="0" algn="l">
              <a:buNone/>
            </a:pPr>
            <a:endParaRPr lang="nl-NL" sz="1000" b="0" i="0" dirty="0">
              <a:solidFill>
                <a:srgbClr val="4D5156"/>
              </a:solidFill>
              <a:effectLst/>
              <a:latin typeface="arial" panose="020B0604020202020204" pitchFamily="34" charset="0"/>
            </a:endParaRPr>
          </a:p>
          <a:p>
            <a:br>
              <a:rPr lang="nl-NL" sz="1000" b="0" i="0" dirty="0">
                <a:solidFill>
                  <a:srgbClr val="202124"/>
                </a:solidFill>
                <a:effectLst/>
                <a:latin typeface="arial" panose="020B0604020202020204" pitchFamily="34" charset="0"/>
              </a:rPr>
            </a:br>
            <a:endParaRPr lang="en-US" sz="1200" dirty="0"/>
          </a:p>
        </p:txBody>
      </p:sp>
      <p:pic>
        <p:nvPicPr>
          <p:cNvPr id="5" name="Tijdelijke aanduiding voor inhoud 4" descr="Afbeelding met tekst&#10;&#10;Automatisch gegenereerde beschrijving">
            <a:extLst>
              <a:ext uri="{FF2B5EF4-FFF2-40B4-BE49-F238E27FC236}">
                <a16:creationId xmlns:a16="http://schemas.microsoft.com/office/drawing/2014/main" id="{8BD40207-AF8A-CEB9-2041-78CFEE712E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13762" y="1825625"/>
            <a:ext cx="3498475" cy="4351338"/>
          </a:xfrm>
          <a:noFill/>
        </p:spPr>
      </p:pic>
    </p:spTree>
    <p:extLst>
      <p:ext uri="{BB962C8B-B14F-4D97-AF65-F5344CB8AC3E}">
        <p14:creationId xmlns:p14="http://schemas.microsoft.com/office/powerpoint/2010/main" val="157644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A0E17-C654-14F3-11EA-F5E23D7EC7F2}"/>
              </a:ext>
            </a:extLst>
          </p:cNvPr>
          <p:cNvSpPr>
            <a:spLocks noGrp="1"/>
          </p:cNvSpPr>
          <p:nvPr>
            <p:ph type="title"/>
          </p:nvPr>
        </p:nvSpPr>
        <p:spPr/>
        <p:txBody>
          <a:bodyPr/>
          <a:lstStyle/>
          <a:p>
            <a:r>
              <a:rPr lang="nl-NL" dirty="0"/>
              <a:t>Het Zonnelied – </a:t>
            </a:r>
            <a:r>
              <a:rPr lang="nl-NL" dirty="0" err="1"/>
              <a:t>Fransiscus</a:t>
            </a:r>
            <a:r>
              <a:rPr lang="nl-NL" dirty="0"/>
              <a:t> van Assisi – 1225 bewerkt voor kinderen</a:t>
            </a:r>
          </a:p>
        </p:txBody>
      </p:sp>
      <p:sp>
        <p:nvSpPr>
          <p:cNvPr id="3" name="Tijdelijke aanduiding voor inhoud 2">
            <a:extLst>
              <a:ext uri="{FF2B5EF4-FFF2-40B4-BE49-F238E27FC236}">
                <a16:creationId xmlns:a16="http://schemas.microsoft.com/office/drawing/2014/main" id="{4BEC3C9D-12B3-01B8-EAAB-A28560B6C091}"/>
              </a:ext>
            </a:extLst>
          </p:cNvPr>
          <p:cNvSpPr>
            <a:spLocks noGrp="1"/>
          </p:cNvSpPr>
          <p:nvPr>
            <p:ph sz="half" idx="1"/>
          </p:nvPr>
        </p:nvSpPr>
        <p:spPr>
          <a:xfrm>
            <a:off x="838200" y="1690688"/>
            <a:ext cx="3212592" cy="4486275"/>
          </a:xfrm>
        </p:spPr>
        <p:txBody>
          <a:bodyPr>
            <a:normAutofit lnSpcReduction="10000"/>
          </a:bodyPr>
          <a:lstStyle/>
          <a:p>
            <a:pPr marL="0" indent="0">
              <a:buNone/>
            </a:pPr>
            <a:r>
              <a:rPr lang="nl-NL" sz="1600" dirty="0"/>
              <a:t>Goeie dag, broeder zon, </a:t>
            </a:r>
          </a:p>
          <a:p>
            <a:pPr marL="0" indent="0">
              <a:buNone/>
            </a:pPr>
            <a:r>
              <a:rPr lang="nl-NL" sz="1600" dirty="0"/>
              <a:t>je schijnt op mijn gezicht </a:t>
            </a:r>
          </a:p>
          <a:p>
            <a:pPr marL="0" indent="0">
              <a:buNone/>
            </a:pPr>
            <a:r>
              <a:rPr lang="nl-NL" sz="1600" dirty="0"/>
              <a:t>elke morgen word ik wakker </a:t>
            </a:r>
          </a:p>
          <a:p>
            <a:pPr marL="0" indent="0">
              <a:buNone/>
            </a:pPr>
            <a:r>
              <a:rPr lang="nl-NL" sz="1600" dirty="0"/>
              <a:t>van jouw warme licht. </a:t>
            </a:r>
          </a:p>
          <a:p>
            <a:pPr marL="0" indent="0">
              <a:buNone/>
            </a:pPr>
            <a:endParaRPr lang="nl-NL" sz="1600" dirty="0"/>
          </a:p>
          <a:p>
            <a:pPr marL="0" indent="0">
              <a:buNone/>
            </a:pPr>
            <a:r>
              <a:rPr lang="nl-NL" sz="1600" dirty="0"/>
              <a:t>Goede nacht, zusje maan </a:t>
            </a:r>
          </a:p>
          <a:p>
            <a:pPr marL="0" indent="0">
              <a:buNone/>
            </a:pPr>
            <a:r>
              <a:rPr lang="nl-NL" sz="1600" dirty="0"/>
              <a:t>je kijkt naar mij van verre </a:t>
            </a:r>
          </a:p>
          <a:p>
            <a:pPr marL="0" indent="0">
              <a:buNone/>
            </a:pPr>
            <a:r>
              <a:rPr lang="nl-NL" sz="1600" dirty="0"/>
              <a:t>en daarboven heel erg helder fonkelen alle sterren. </a:t>
            </a:r>
          </a:p>
          <a:p>
            <a:pPr marL="0" indent="0">
              <a:buNone/>
            </a:pPr>
            <a:endParaRPr lang="nl-NL" sz="1600" dirty="0"/>
          </a:p>
          <a:p>
            <a:pPr marL="0" indent="0">
              <a:buNone/>
            </a:pPr>
            <a:r>
              <a:rPr lang="nl-NL" sz="1600" dirty="0"/>
              <a:t>Wees gegroet, snelle wind </a:t>
            </a:r>
          </a:p>
          <a:p>
            <a:pPr marL="0" indent="0">
              <a:buNone/>
            </a:pPr>
            <a:r>
              <a:rPr lang="nl-NL" sz="1600" dirty="0"/>
              <a:t>wat waai jij door mijn haren, </a:t>
            </a:r>
          </a:p>
          <a:p>
            <a:pPr marL="0" indent="0">
              <a:buNone/>
            </a:pPr>
            <a:r>
              <a:rPr lang="nl-NL" sz="1600" dirty="0"/>
              <a:t>zachte bries of wilde storm </a:t>
            </a:r>
          </a:p>
          <a:p>
            <a:pPr marL="0" indent="0">
              <a:buNone/>
            </a:pPr>
            <a:r>
              <a:rPr lang="nl-NL" sz="1600" dirty="0"/>
              <a:t>en bomen zonder blaren</a:t>
            </a:r>
          </a:p>
        </p:txBody>
      </p:sp>
      <p:pic>
        <p:nvPicPr>
          <p:cNvPr id="5" name="Picture 2" descr=" &#10;&#10;© Aquarel van Uli Viereck /&#10;Sonnengesang">
            <a:extLst>
              <a:ext uri="{FF2B5EF4-FFF2-40B4-BE49-F238E27FC236}">
                <a16:creationId xmlns:a16="http://schemas.microsoft.com/office/drawing/2014/main" id="{CBE86BBD-C40C-8307-8DC2-5EFC0A3A159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153400" y="1572768"/>
            <a:ext cx="3200400" cy="460419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0EC825CD-DD42-527C-78A6-DDB3701081A1}"/>
              </a:ext>
            </a:extLst>
          </p:cNvPr>
          <p:cNvSpPr txBox="1"/>
          <p:nvPr/>
        </p:nvSpPr>
        <p:spPr>
          <a:xfrm>
            <a:off x="4169664" y="1690688"/>
            <a:ext cx="3657600" cy="4770537"/>
          </a:xfrm>
          <a:prstGeom prst="rect">
            <a:avLst/>
          </a:prstGeom>
          <a:noFill/>
        </p:spPr>
        <p:txBody>
          <a:bodyPr wrap="square" rtlCol="0">
            <a:spAutoFit/>
          </a:bodyPr>
          <a:lstStyle/>
          <a:p>
            <a:pPr marL="0" indent="0" algn="l">
              <a:buNone/>
            </a:pPr>
            <a:r>
              <a:rPr lang="nl-NL" sz="1600" dirty="0"/>
              <a:t>Heerlijk fris, zusje water </a:t>
            </a:r>
          </a:p>
          <a:p>
            <a:pPr marL="0" indent="0" algn="l">
              <a:buNone/>
            </a:pPr>
            <a:r>
              <a:rPr lang="nl-NL" sz="1600" dirty="0"/>
              <a:t>je bent voor ons een zegen. </a:t>
            </a:r>
          </a:p>
          <a:p>
            <a:pPr marL="0" indent="0" algn="l">
              <a:buNone/>
            </a:pPr>
            <a:r>
              <a:rPr lang="nl-NL" sz="1600" dirty="0"/>
              <a:t>Heel de aarde leeft van jou </a:t>
            </a:r>
          </a:p>
          <a:p>
            <a:pPr marL="0" indent="0" algn="l">
              <a:buNone/>
            </a:pPr>
            <a:r>
              <a:rPr lang="nl-NL" sz="1600" dirty="0"/>
              <a:t>in onweer, sneeuw of regen. </a:t>
            </a:r>
          </a:p>
          <a:p>
            <a:pPr marL="0" indent="0" algn="l">
              <a:buNone/>
            </a:pPr>
            <a:endParaRPr lang="nl-NL" sz="1600" dirty="0"/>
          </a:p>
          <a:p>
            <a:pPr marL="0" indent="0" algn="l">
              <a:buNone/>
            </a:pPr>
            <a:r>
              <a:rPr lang="nl-NL" sz="1600" dirty="0"/>
              <a:t>Wees geloofd, broeder vuur </a:t>
            </a:r>
          </a:p>
          <a:p>
            <a:pPr marL="0" indent="0" algn="l">
              <a:buNone/>
            </a:pPr>
            <a:r>
              <a:rPr lang="nl-NL" sz="1600" dirty="0"/>
              <a:t>je bent zo warm en prachtig! </a:t>
            </a:r>
          </a:p>
          <a:p>
            <a:pPr marL="0" indent="0" algn="l">
              <a:buNone/>
            </a:pPr>
            <a:r>
              <a:rPr lang="nl-NL" sz="1600" dirty="0"/>
              <a:t>Je verlicht de donkere nacht: </a:t>
            </a:r>
          </a:p>
          <a:p>
            <a:pPr marL="0" indent="0" algn="l">
              <a:buNone/>
            </a:pPr>
            <a:r>
              <a:rPr lang="nl-NL" sz="1600" dirty="0"/>
              <a:t>je vlam van blijheid krachtig. </a:t>
            </a:r>
          </a:p>
          <a:p>
            <a:pPr marL="0" indent="0" algn="l">
              <a:buNone/>
            </a:pPr>
            <a:endParaRPr lang="nl-NL" sz="1600" dirty="0"/>
          </a:p>
          <a:p>
            <a:pPr marL="0" indent="0" algn="l">
              <a:buNone/>
            </a:pPr>
            <a:r>
              <a:rPr lang="nl-NL" sz="1600" dirty="0"/>
              <a:t>Dank je wel, zusje aarde </a:t>
            </a:r>
          </a:p>
          <a:p>
            <a:pPr marL="0" indent="0" algn="l">
              <a:buNone/>
            </a:pPr>
            <a:r>
              <a:rPr lang="nl-NL" sz="1600" dirty="0"/>
              <a:t>voor alles wat je geeft. </a:t>
            </a:r>
          </a:p>
          <a:p>
            <a:pPr marL="0" indent="0" algn="l">
              <a:buNone/>
            </a:pPr>
            <a:r>
              <a:rPr lang="nl-NL" sz="1600" dirty="0"/>
              <a:t>Jij beschermt ons als een moeder </a:t>
            </a:r>
          </a:p>
          <a:p>
            <a:pPr marL="0" indent="0" algn="l">
              <a:buNone/>
            </a:pPr>
            <a:r>
              <a:rPr lang="nl-NL" sz="1600" dirty="0"/>
              <a:t>en zorgt voor al wat leeft. </a:t>
            </a:r>
          </a:p>
          <a:p>
            <a:pPr marL="0" indent="0" algn="l">
              <a:buNone/>
            </a:pPr>
            <a:endParaRPr lang="nl-NL" sz="1600" dirty="0"/>
          </a:p>
          <a:p>
            <a:pPr marL="0" indent="0" algn="l">
              <a:buNone/>
            </a:pPr>
            <a:r>
              <a:rPr lang="nl-NL" sz="1600" dirty="0"/>
              <a:t>Lieve God, goede Vader, </a:t>
            </a:r>
          </a:p>
          <a:p>
            <a:pPr marL="0" indent="0" algn="l">
              <a:buNone/>
            </a:pPr>
            <a:r>
              <a:rPr lang="nl-NL" sz="1600" dirty="0"/>
              <a:t>bedankt voor alle mensen </a:t>
            </a:r>
          </a:p>
          <a:p>
            <a:pPr marL="0" indent="0" algn="l">
              <a:buNone/>
            </a:pPr>
            <a:r>
              <a:rPr lang="nl-NL" sz="1600" dirty="0"/>
              <a:t>die ons helpen en vergeven, </a:t>
            </a:r>
          </a:p>
          <a:p>
            <a:pPr marL="0" indent="0" algn="l">
              <a:buNone/>
            </a:pPr>
            <a:r>
              <a:rPr lang="nl-NL" sz="1600" dirty="0"/>
              <a:t>en die ons vrede wensen.</a:t>
            </a:r>
            <a:endParaRPr lang="nl-NL" sz="1600" b="0" i="0" dirty="0">
              <a:solidFill>
                <a:srgbClr val="3E3E3E"/>
              </a:solidFill>
              <a:effectLst/>
              <a:latin typeface="Open Sans" panose="020B0606030504020204" pitchFamily="34" charset="0"/>
            </a:endParaRPr>
          </a:p>
        </p:txBody>
      </p:sp>
    </p:spTree>
    <p:extLst>
      <p:ext uri="{BB962C8B-B14F-4D97-AF65-F5344CB8AC3E}">
        <p14:creationId xmlns:p14="http://schemas.microsoft.com/office/powerpoint/2010/main" val="146172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3EDDF-7A3F-D00B-5ADD-C008A01EDF7C}"/>
              </a:ext>
            </a:extLst>
          </p:cNvPr>
          <p:cNvSpPr>
            <a:spLocks noGrp="1"/>
          </p:cNvSpPr>
          <p:nvPr>
            <p:ph type="ctrTitle"/>
          </p:nvPr>
        </p:nvSpPr>
        <p:spPr>
          <a:xfrm>
            <a:off x="1524000" y="299546"/>
            <a:ext cx="9144000" cy="2054822"/>
          </a:xfrm>
        </p:spPr>
        <p:txBody>
          <a:bodyPr>
            <a:normAutofit fontScale="90000"/>
          </a:bodyPr>
          <a:lstStyle/>
          <a:p>
            <a:r>
              <a:rPr lang="nl-NL" sz="8800" dirty="0">
                <a:effectLst/>
                <a:latin typeface="Calibri" panose="020F0502020204030204" pitchFamily="34" charset="0"/>
                <a:ea typeface="Calibri" panose="020F0502020204030204" pitchFamily="34" charset="0"/>
                <a:cs typeface="Times New Roman" panose="02020603050405020304" pitchFamily="18" charset="0"/>
              </a:rPr>
              <a:t>wat</a:t>
            </a:r>
            <a:r>
              <a:rPr lang="nl-NL" sz="8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krijgt school</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Ondertitel 2">
            <a:extLst>
              <a:ext uri="{FF2B5EF4-FFF2-40B4-BE49-F238E27FC236}">
                <a16:creationId xmlns:a16="http://schemas.microsoft.com/office/drawing/2014/main" id="{7B5CE047-F009-40D6-D662-D1993684AF3E}"/>
              </a:ext>
            </a:extLst>
          </p:cNvPr>
          <p:cNvSpPr>
            <a:spLocks noGrp="1"/>
          </p:cNvSpPr>
          <p:nvPr>
            <p:ph type="subTitle" idx="1"/>
          </p:nvPr>
        </p:nvSpPr>
        <p:spPr>
          <a:xfrm>
            <a:off x="1103587" y="2025869"/>
            <a:ext cx="10216054" cy="4722403"/>
          </a:xfrm>
        </p:spPr>
        <p:style>
          <a:lnRef idx="2">
            <a:schemeClr val="accent6">
              <a:shade val="50000"/>
            </a:schemeClr>
          </a:lnRef>
          <a:fillRef idx="1">
            <a:schemeClr val="accent6"/>
          </a:fillRef>
          <a:effectRef idx="0">
            <a:schemeClr val="accent6"/>
          </a:effectRef>
          <a:fontRef idx="minor">
            <a:schemeClr val="lt1"/>
          </a:fontRef>
        </p:style>
        <p:txBody>
          <a:bodyPr>
            <a:normAutofit lnSpcReduction="10000"/>
          </a:bodyPr>
          <a:lstStyle/>
          <a:p>
            <a:r>
              <a:rPr lang="nl-NL" sz="4000" dirty="0"/>
              <a:t>voor ieder kind:</a:t>
            </a:r>
          </a:p>
          <a:p>
            <a:pPr algn="l"/>
            <a:r>
              <a:rPr lang="nl-NL" sz="4000" dirty="0"/>
              <a:t>0	buitenmoment of excursie</a:t>
            </a:r>
          </a:p>
          <a:p>
            <a:pPr algn="l"/>
            <a:r>
              <a:rPr lang="nl-NL" sz="4000" dirty="0"/>
              <a:t>0	een appel</a:t>
            </a:r>
          </a:p>
          <a:p>
            <a:pPr algn="l"/>
            <a:r>
              <a:rPr lang="nl-NL" sz="4000" dirty="0"/>
              <a:t>0	poster ik bén natuur </a:t>
            </a:r>
            <a:r>
              <a:rPr lang="nl-NL" sz="1400" dirty="0"/>
              <a:t>(laat je leerlingen de poster aanvullen met natuurtekeningetjes)</a:t>
            </a:r>
          </a:p>
          <a:p>
            <a:pPr algn="l"/>
            <a:r>
              <a:rPr lang="nl-NL" sz="4000" dirty="0"/>
              <a:t>0	amulet </a:t>
            </a:r>
            <a:r>
              <a:rPr lang="nl-NL" sz="1400" dirty="0"/>
              <a:t>(herinnering aan de campagne en een manier om het thuisfront te betrekken)</a:t>
            </a:r>
          </a:p>
          <a:p>
            <a:pPr algn="l"/>
            <a:r>
              <a:rPr lang="nl-NL" dirty="0"/>
              <a:t>				</a:t>
            </a:r>
            <a:r>
              <a:rPr lang="nl-NL" sz="4000" dirty="0"/>
              <a:t>voor schoolplein:</a:t>
            </a:r>
          </a:p>
          <a:p>
            <a:pPr algn="l"/>
            <a:r>
              <a:rPr lang="nl-NL" sz="4000" dirty="0"/>
              <a:t>0	watertap </a:t>
            </a:r>
            <a:r>
              <a:rPr lang="nl-NL" sz="1400" dirty="0"/>
              <a:t>(op proef om zo een half jaar lekker water te drinken tijdens de pauze. Als het bevalt is er subsidiemogelijkheid voor een vaste tap op het plein)</a:t>
            </a:r>
          </a:p>
          <a:p>
            <a:endParaRPr lang="nl-NL" sz="11000" dirty="0"/>
          </a:p>
        </p:txBody>
      </p:sp>
      <p:pic>
        <p:nvPicPr>
          <p:cNvPr id="5" name="Afbeelding 4" descr="Afbeelding met tekst, overdekt&#10;&#10;Automatisch gegenereerde beschrijving">
            <a:extLst>
              <a:ext uri="{FF2B5EF4-FFF2-40B4-BE49-F238E27FC236}">
                <a16:creationId xmlns:a16="http://schemas.microsoft.com/office/drawing/2014/main" id="{0BE55CCF-5059-DEE7-6805-A984E4B7F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4387" y="4754881"/>
            <a:ext cx="729593" cy="709764"/>
          </a:xfrm>
          <a:prstGeom prst="rect">
            <a:avLst/>
          </a:prstGeom>
        </p:spPr>
      </p:pic>
    </p:spTree>
    <p:extLst>
      <p:ext uri="{BB962C8B-B14F-4D97-AF65-F5344CB8AC3E}">
        <p14:creationId xmlns:p14="http://schemas.microsoft.com/office/powerpoint/2010/main" val="2808775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3EDDF-7A3F-D00B-5ADD-C008A01EDF7C}"/>
              </a:ext>
            </a:extLst>
          </p:cNvPr>
          <p:cNvSpPr>
            <a:spLocks noGrp="1"/>
          </p:cNvSpPr>
          <p:nvPr>
            <p:ph type="ctrTitle"/>
          </p:nvPr>
        </p:nvSpPr>
        <p:spPr>
          <a:xfrm>
            <a:off x="1524000" y="299546"/>
            <a:ext cx="9144000" cy="2054822"/>
          </a:xfrm>
        </p:spPr>
        <p:txBody>
          <a:bodyPr>
            <a:normAutofit fontScale="90000"/>
          </a:bodyPr>
          <a:lstStyle/>
          <a:p>
            <a:r>
              <a:rPr lang="nl-NL" sz="8800" dirty="0">
                <a:effectLst/>
                <a:latin typeface="Calibri" panose="020F0502020204030204" pitchFamily="34" charset="0"/>
                <a:ea typeface="Calibri" panose="020F0502020204030204" pitchFamily="34" charset="0"/>
                <a:cs typeface="Times New Roman" panose="02020603050405020304" pitchFamily="18" charset="0"/>
              </a:rPr>
              <a:t>lesprogramma</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Ondertitel 2">
            <a:extLst>
              <a:ext uri="{FF2B5EF4-FFF2-40B4-BE49-F238E27FC236}">
                <a16:creationId xmlns:a16="http://schemas.microsoft.com/office/drawing/2014/main" id="{7B5CE047-F009-40D6-D662-D1993684AF3E}"/>
              </a:ext>
            </a:extLst>
          </p:cNvPr>
          <p:cNvSpPr>
            <a:spLocks noGrp="1"/>
          </p:cNvSpPr>
          <p:nvPr>
            <p:ph type="subTitle" idx="1"/>
          </p:nvPr>
        </p:nvSpPr>
        <p:spPr>
          <a:xfrm>
            <a:off x="1103587" y="2025869"/>
            <a:ext cx="10216054" cy="4713259"/>
          </a:xfrm>
        </p:spPr>
        <p:style>
          <a:lnRef idx="2">
            <a:schemeClr val="accent6">
              <a:shade val="50000"/>
            </a:schemeClr>
          </a:lnRef>
          <a:fillRef idx="1">
            <a:schemeClr val="accent6"/>
          </a:fillRef>
          <a:effectRef idx="0">
            <a:schemeClr val="accent6"/>
          </a:effectRef>
          <a:fontRef idx="minor">
            <a:schemeClr val="lt1"/>
          </a:fontRef>
        </p:style>
        <p:txBody>
          <a:bodyPr>
            <a:normAutofit fontScale="85000" lnSpcReduction="20000"/>
          </a:bodyPr>
          <a:lstStyle/>
          <a:p>
            <a:pPr algn="l"/>
            <a:r>
              <a:rPr lang="nl-NL" sz="2000" b="1" dirty="0">
                <a:solidFill>
                  <a:srgbClr val="FF9933"/>
                </a:solidFill>
              </a:rPr>
              <a:t>Stap 1 Buitenmoment / excursie</a:t>
            </a:r>
          </a:p>
          <a:p>
            <a:pPr algn="l"/>
            <a:r>
              <a:rPr lang="nl-NL" sz="2000" dirty="0"/>
              <a:t>Tijdens de excursie hebben jullie even flink bewogen en gezonde lucht binnen gekregen. Misschien hebben jullie ook wel even stilgestaan en een moment heel bewust in- en uitgeademd. Of je ogen gesloten en lekker ontspannen de natuur om je heen gevoeld en gehoord.</a:t>
            </a:r>
          </a:p>
          <a:p>
            <a:pPr algn="l"/>
            <a:r>
              <a:rPr lang="nl-NL" sz="2000" dirty="0"/>
              <a:t>Daarna kregen jullie een appel, ook al zo’n mooi cadeautje van de natuur.</a:t>
            </a:r>
          </a:p>
          <a:p>
            <a:pPr algn="l"/>
            <a:r>
              <a:rPr lang="nl-NL" sz="2000" dirty="0"/>
              <a:t>Met de amulet om je nek zijn jullie teruggegaan naar school. En op school konden jullie een fris glas water tappen uit de watertap.</a:t>
            </a:r>
          </a:p>
          <a:p>
            <a:pPr algn="l"/>
            <a:endParaRPr lang="nl-NL" sz="2000" dirty="0"/>
          </a:p>
          <a:p>
            <a:pPr algn="l"/>
            <a:r>
              <a:rPr lang="nl-NL" sz="2000" b="1" dirty="0">
                <a:solidFill>
                  <a:srgbClr val="FF9933"/>
                </a:solidFill>
              </a:rPr>
              <a:t>Stap 2 Lesmoment ik bén natuur</a:t>
            </a:r>
          </a:p>
          <a:p>
            <a:pPr algn="l"/>
            <a:r>
              <a:rPr lang="nl-NL" sz="2000" dirty="0"/>
              <a:t>Nu is het tijd voor de les op school. Jullie juf of meester laat een paar mooie plaatjes zien. Ga met elkaar in gesprek over de gezonde cadeautjes van de natuur. Waarom staat er op het amulet “ik bén natuur?”.</a:t>
            </a:r>
          </a:p>
          <a:p>
            <a:pPr algn="l"/>
            <a:endParaRPr lang="nl-NL" sz="2000" dirty="0"/>
          </a:p>
          <a:p>
            <a:pPr algn="l"/>
            <a:r>
              <a:rPr lang="nl-NL" sz="2000" b="1" dirty="0">
                <a:solidFill>
                  <a:srgbClr val="FF9933"/>
                </a:solidFill>
              </a:rPr>
              <a:t>Stap 3 Tekenen met poster ik bén natuur</a:t>
            </a:r>
          </a:p>
          <a:p>
            <a:pPr algn="l"/>
            <a:r>
              <a:rPr lang="nl-NL" sz="2000" dirty="0"/>
              <a:t>Jullie krijgen nu allemaal een poster. Jij staat ook op de poster, midden tussen de natuur. Maar de poster is nog niet af. Versier je poster met natuurtekeningen. Laat je inspireren door de natuur in jouw buurt. Ga rond school  natuurschatten zoeken en teken ze na. Je mag ook natuurboeken gebruiken. </a:t>
            </a:r>
          </a:p>
          <a:p>
            <a:pPr algn="l"/>
            <a:r>
              <a:rPr lang="nl-NL" sz="2000" dirty="0"/>
              <a:t>Tip: gebruik geen stiften maar kleurpotloden. Dat past beter in de stijl. Je mag ook ecoline en waterverf gebruiken om mooie achtergronden te maken.</a:t>
            </a:r>
          </a:p>
          <a:p>
            <a:pPr algn="l"/>
            <a:endParaRPr lang="nl-NL" sz="2000" dirty="0"/>
          </a:p>
          <a:p>
            <a:pPr algn="l"/>
            <a:endParaRPr lang="nl-NL" sz="2000" dirty="0"/>
          </a:p>
          <a:p>
            <a:endParaRPr lang="nl-NL" sz="11000" dirty="0"/>
          </a:p>
        </p:txBody>
      </p:sp>
    </p:spTree>
    <p:extLst>
      <p:ext uri="{BB962C8B-B14F-4D97-AF65-F5344CB8AC3E}">
        <p14:creationId xmlns:p14="http://schemas.microsoft.com/office/powerpoint/2010/main" val="344712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EB52BB-283D-4D7E-F051-7B839D9E6ADD}"/>
              </a:ext>
            </a:extLst>
          </p:cNvPr>
          <p:cNvSpPr>
            <a:spLocks noGrp="1"/>
          </p:cNvSpPr>
          <p:nvPr>
            <p:ph type="title"/>
          </p:nvPr>
        </p:nvSpPr>
        <p:spPr/>
        <p:txBody>
          <a:bodyPr>
            <a:noAutofit/>
          </a:bodyPr>
          <a:lstStyle/>
          <a:p>
            <a:r>
              <a:rPr lang="nl-NL" sz="9600" b="1" dirty="0">
                <a:solidFill>
                  <a:schemeClr val="accent6"/>
                </a:solidFill>
              </a:rPr>
              <a:t>Het begint nu</a:t>
            </a:r>
          </a:p>
        </p:txBody>
      </p:sp>
      <p:sp>
        <p:nvSpPr>
          <p:cNvPr id="3" name="Tijdelijke aanduiding voor inhoud 2">
            <a:extLst>
              <a:ext uri="{FF2B5EF4-FFF2-40B4-BE49-F238E27FC236}">
                <a16:creationId xmlns:a16="http://schemas.microsoft.com/office/drawing/2014/main" id="{7EB7FC70-1939-6B9F-31F3-E247D756921B}"/>
              </a:ext>
            </a:extLst>
          </p:cNvPr>
          <p:cNvSpPr>
            <a:spLocks noGrp="1"/>
          </p:cNvSpPr>
          <p:nvPr>
            <p:ph idx="1"/>
          </p:nvPr>
        </p:nvSpPr>
        <p:spPr/>
        <p:txBody>
          <a:bodyPr>
            <a:normAutofit fontScale="85000" lnSpcReduction="20000"/>
          </a:bodyPr>
          <a:lstStyle/>
          <a:p>
            <a:pPr marL="0" indent="0">
              <a:buNone/>
            </a:pPr>
            <a:endParaRPr lang="nl-NL" sz="4800" dirty="0"/>
          </a:p>
          <a:p>
            <a:pPr marL="0" indent="0">
              <a:buNone/>
            </a:pPr>
            <a:r>
              <a:rPr lang="nl-NL" sz="4800" dirty="0"/>
              <a:t>Vanaf plaatje nr 6 zijn de plaatjes geschikt om te bekijken met je groep.</a:t>
            </a:r>
          </a:p>
          <a:p>
            <a:pPr marL="0" indent="0">
              <a:buNone/>
            </a:pPr>
            <a:endParaRPr lang="nl-NL" sz="4800" dirty="0"/>
          </a:p>
          <a:p>
            <a:pPr marL="0" indent="0">
              <a:buNone/>
            </a:pPr>
            <a:r>
              <a:rPr lang="nl-NL" sz="4800" dirty="0"/>
              <a:t>Zoek de plaatjes uit die jij het best vindt passen bij jouw leerlingen.</a:t>
            </a:r>
          </a:p>
          <a:p>
            <a:pPr marL="0" indent="0">
              <a:buNone/>
            </a:pPr>
            <a:endParaRPr lang="nl-NL" sz="4800" dirty="0"/>
          </a:p>
          <a:p>
            <a:pPr marL="0" indent="0">
              <a:buNone/>
            </a:pPr>
            <a:r>
              <a:rPr lang="nl-NL" sz="4800" dirty="0"/>
              <a:t>Veel plezier met </a:t>
            </a:r>
            <a:r>
              <a:rPr lang="nl-NL" sz="4800" dirty="0">
                <a:solidFill>
                  <a:schemeClr val="accent6"/>
                </a:solidFill>
              </a:rPr>
              <a:t>ik b</a:t>
            </a:r>
            <a:r>
              <a:rPr lang="nl-NL" sz="4800" dirty="0">
                <a:solidFill>
                  <a:srgbClr val="C00000"/>
                </a:solidFill>
              </a:rPr>
              <a:t>én</a:t>
            </a:r>
            <a:r>
              <a:rPr lang="nl-NL" sz="4800" dirty="0">
                <a:solidFill>
                  <a:schemeClr val="accent6"/>
                </a:solidFill>
              </a:rPr>
              <a:t> natuur </a:t>
            </a:r>
            <a:r>
              <a:rPr lang="nl-NL" sz="4800" dirty="0">
                <a:solidFill>
                  <a:schemeClr val="accent6"/>
                </a:solidFill>
                <a:sym typeface="Wingdings" panose="05000000000000000000" pitchFamily="2" charset="2"/>
              </a:rPr>
              <a:t></a:t>
            </a:r>
            <a:endParaRPr lang="nl-NL" sz="4800" dirty="0">
              <a:solidFill>
                <a:schemeClr val="accent6"/>
              </a:solidFill>
            </a:endParaRPr>
          </a:p>
        </p:txBody>
      </p:sp>
    </p:spTree>
    <p:extLst>
      <p:ext uri="{BB962C8B-B14F-4D97-AF65-F5344CB8AC3E}">
        <p14:creationId xmlns:p14="http://schemas.microsoft.com/office/powerpoint/2010/main" val="317896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3EDDF-7A3F-D00B-5ADD-C008A01EDF7C}"/>
              </a:ext>
            </a:extLst>
          </p:cNvPr>
          <p:cNvSpPr>
            <a:spLocks noGrp="1"/>
          </p:cNvSpPr>
          <p:nvPr>
            <p:ph type="ctrTitle"/>
          </p:nvPr>
        </p:nvSpPr>
        <p:spPr/>
        <p:txBody>
          <a:bodyPr/>
          <a:lstStyle/>
          <a:p>
            <a:r>
              <a:rPr lang="nl-NL" sz="8800" dirty="0">
                <a:effectLst/>
                <a:latin typeface="Calibri" panose="020F0502020204030204" pitchFamily="34" charset="0"/>
                <a:ea typeface="Calibri" panose="020F0502020204030204" pitchFamily="34" charset="0"/>
                <a:cs typeface="Times New Roman" panose="02020603050405020304" pitchFamily="18" charset="0"/>
              </a:rPr>
              <a:t>ik b</a:t>
            </a:r>
            <a:r>
              <a:rPr lang="nl-NL" sz="8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én </a:t>
            </a:r>
            <a:r>
              <a:rPr lang="nl-NL" sz="8800" dirty="0">
                <a:effectLst/>
                <a:latin typeface="Calibri" panose="020F0502020204030204" pitchFamily="34" charset="0"/>
                <a:ea typeface="Calibri" panose="020F0502020204030204" pitchFamily="34" charset="0"/>
                <a:cs typeface="Times New Roman" panose="02020603050405020304" pitchFamily="18" charset="0"/>
              </a:rPr>
              <a:t>natuur</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3" name="Ondertitel 2">
            <a:extLst>
              <a:ext uri="{FF2B5EF4-FFF2-40B4-BE49-F238E27FC236}">
                <a16:creationId xmlns:a16="http://schemas.microsoft.com/office/drawing/2014/main" id="{7B5CE047-F009-40D6-D662-D1993684AF3E}"/>
              </a:ext>
            </a:extLst>
          </p:cNvPr>
          <p:cNvSpPr>
            <a:spLocks noGrp="1"/>
          </p:cNvSpPr>
          <p:nvPr>
            <p:ph type="subTitle" idx="1"/>
          </p:nvPr>
        </p:nvSpPr>
        <p:spPr>
          <a:xfrm>
            <a:off x="1524000" y="3192517"/>
            <a:ext cx="9144000" cy="2963917"/>
          </a:xfrm>
        </p:spPr>
        <p:style>
          <a:lnRef idx="2">
            <a:schemeClr val="accent6">
              <a:shade val="50000"/>
            </a:schemeClr>
          </a:lnRef>
          <a:fillRef idx="1">
            <a:schemeClr val="accent6"/>
          </a:fillRef>
          <a:effectRef idx="0">
            <a:schemeClr val="accent6"/>
          </a:effectRef>
          <a:fontRef idx="minor">
            <a:schemeClr val="lt1"/>
          </a:fontRef>
        </p:style>
        <p:txBody>
          <a:bodyPr>
            <a:normAutofit fontScale="25000" lnSpcReduction="20000"/>
          </a:bodyPr>
          <a:lstStyle/>
          <a:p>
            <a:endParaRPr lang="nl-NL" sz="14400" dirty="0"/>
          </a:p>
          <a:p>
            <a:r>
              <a:rPr lang="nl-NL" sz="14400" dirty="0"/>
              <a:t>Elke dag krijgen we cadeautjes van de natuur:</a:t>
            </a:r>
          </a:p>
          <a:p>
            <a:r>
              <a:rPr lang="nl-NL" sz="11000" dirty="0"/>
              <a:t>eten</a:t>
            </a:r>
          </a:p>
          <a:p>
            <a:r>
              <a:rPr lang="nl-NL" sz="11000" dirty="0"/>
              <a:t>drinken</a:t>
            </a:r>
          </a:p>
          <a:p>
            <a:r>
              <a:rPr lang="nl-NL" sz="11000" dirty="0"/>
              <a:t>schone lucht</a:t>
            </a:r>
          </a:p>
          <a:p>
            <a:r>
              <a:rPr lang="nl-NL" sz="11000" dirty="0"/>
              <a:t>groene ruimte</a:t>
            </a:r>
          </a:p>
        </p:txBody>
      </p:sp>
    </p:spTree>
    <p:extLst>
      <p:ext uri="{BB962C8B-B14F-4D97-AF65-F5344CB8AC3E}">
        <p14:creationId xmlns:p14="http://schemas.microsoft.com/office/powerpoint/2010/main" val="1984932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boom, buiten, fruit&#10;&#10;Automatisch gegenereerde beschrijving">
            <a:extLst>
              <a:ext uri="{FF2B5EF4-FFF2-40B4-BE49-F238E27FC236}">
                <a16:creationId xmlns:a16="http://schemas.microsoft.com/office/drawing/2014/main" id="{F7519586-D616-4E11-8369-52F6DB055F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noFill/>
        </p:spPr>
      </p:pic>
      <p:sp>
        <p:nvSpPr>
          <p:cNvPr id="3" name="Tekstvak 2">
            <a:extLst>
              <a:ext uri="{FF2B5EF4-FFF2-40B4-BE49-F238E27FC236}">
                <a16:creationId xmlns:a16="http://schemas.microsoft.com/office/drawing/2014/main" id="{EEE707B6-E4A1-7DE5-680B-A2CE93B468F8}"/>
              </a:ext>
            </a:extLst>
          </p:cNvPr>
          <p:cNvSpPr txBox="1"/>
          <p:nvPr/>
        </p:nvSpPr>
        <p:spPr>
          <a:xfrm>
            <a:off x="749808" y="320040"/>
            <a:ext cx="2715768" cy="830997"/>
          </a:xfrm>
          <a:prstGeom prst="rect">
            <a:avLst/>
          </a:prstGeom>
          <a:noFill/>
        </p:spPr>
        <p:txBody>
          <a:bodyPr wrap="square" rtlCol="0">
            <a:spAutoFit/>
          </a:bodyPr>
          <a:lstStyle/>
          <a:p>
            <a:r>
              <a:rPr lang="nl-NL" sz="4800" dirty="0">
                <a:solidFill>
                  <a:schemeClr val="bg1"/>
                </a:solidFill>
              </a:rPr>
              <a:t>Cadeau 1</a:t>
            </a:r>
          </a:p>
        </p:txBody>
      </p:sp>
    </p:spTree>
    <p:extLst>
      <p:ext uri="{BB962C8B-B14F-4D97-AF65-F5344CB8AC3E}">
        <p14:creationId xmlns:p14="http://schemas.microsoft.com/office/powerpoint/2010/main" val="256101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3ACCF26-20C7-BE40-BAA6-9BAB635EC62A}"/>
              </a:ext>
            </a:extLst>
          </p:cNvPr>
          <p:cNvSpPr>
            <a:spLocks noGrp="1"/>
          </p:cNvSpPr>
          <p:nvPr>
            <p:ph type="title"/>
          </p:nvPr>
        </p:nvSpPr>
        <p:spPr>
          <a:xfrm>
            <a:off x="838200" y="365125"/>
            <a:ext cx="10515600" cy="1325563"/>
          </a:xfrm>
        </p:spPr>
        <p:txBody>
          <a:bodyPr anchor="ctr">
            <a:normAutofit/>
          </a:bodyPr>
          <a:lstStyle/>
          <a:p>
            <a:r>
              <a:rPr lang="en-US" dirty="0"/>
              <a:t>Cadeau 1 				</a:t>
            </a:r>
            <a:r>
              <a:rPr lang="en-US" dirty="0" err="1"/>
              <a:t>Gezond</a:t>
            </a:r>
            <a:r>
              <a:rPr lang="en-US" dirty="0"/>
              <a:t> eten</a:t>
            </a:r>
          </a:p>
        </p:txBody>
      </p:sp>
      <p:pic>
        <p:nvPicPr>
          <p:cNvPr id="5" name="Tijdelijke aanduiding voor inhoud 4" descr="Afbeelding met buitenshuis, grond&#10;&#10;Automatisch gegenereerde beschrijving">
            <a:extLst>
              <a:ext uri="{FF2B5EF4-FFF2-40B4-BE49-F238E27FC236}">
                <a16:creationId xmlns:a16="http://schemas.microsoft.com/office/drawing/2014/main" id="{3FD6E10D-EEB5-B1F9-4AE4-3369C2C9970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735" b="1"/>
          <a:stretch/>
        </p:blipFill>
        <p:spPr>
          <a:xfrm>
            <a:off x="838200" y="1825625"/>
            <a:ext cx="5181600" cy="4351338"/>
          </a:xfrm>
          <a:noFill/>
        </p:spPr>
      </p:pic>
      <p:sp>
        <p:nvSpPr>
          <p:cNvPr id="12" name="Text Placeholder 3">
            <a:extLst>
              <a:ext uri="{FF2B5EF4-FFF2-40B4-BE49-F238E27FC236}">
                <a16:creationId xmlns:a16="http://schemas.microsoft.com/office/drawing/2014/main" id="{46D4DA1C-C5A0-BDCB-8025-56F512DDD603}"/>
              </a:ext>
            </a:extLst>
          </p:cNvPr>
          <p:cNvSpPr>
            <a:spLocks noGrp="1"/>
          </p:cNvSpPr>
          <p:nvPr>
            <p:ph sz="half" idx="2"/>
          </p:nvPr>
        </p:nvSpPr>
        <p:spPr>
          <a:xfrm>
            <a:off x="6172200" y="1825625"/>
            <a:ext cx="5181600" cy="4351338"/>
          </a:xfrm>
        </p:spPr>
        <p:style>
          <a:lnRef idx="1">
            <a:schemeClr val="accent6"/>
          </a:lnRef>
          <a:fillRef idx="3">
            <a:schemeClr val="accent6"/>
          </a:fillRef>
          <a:effectRef idx="2">
            <a:schemeClr val="accent6"/>
          </a:effectRef>
          <a:fontRef idx="minor">
            <a:schemeClr val="lt1"/>
          </a:fontRef>
        </p:style>
        <p:txBody>
          <a:bodyPr>
            <a:normAutofit/>
          </a:bodyPr>
          <a:lstStyle/>
          <a:p>
            <a:pPr marL="0" indent="0">
              <a:buNone/>
            </a:pPr>
            <a:r>
              <a:rPr lang="en-US" dirty="0"/>
              <a:t>De </a:t>
            </a:r>
            <a:r>
              <a:rPr lang="en-US" dirty="0" err="1"/>
              <a:t>natuur</a:t>
            </a:r>
            <a:r>
              <a:rPr lang="en-US" dirty="0"/>
              <a:t> </a:t>
            </a:r>
            <a:r>
              <a:rPr lang="en-US" dirty="0" err="1"/>
              <a:t>geeft</a:t>
            </a:r>
            <a:r>
              <a:rPr lang="en-US" dirty="0"/>
              <a:t> </a:t>
            </a:r>
            <a:r>
              <a:rPr lang="en-US" dirty="0" err="1"/>
              <a:t>vruchtbare</a:t>
            </a:r>
            <a:r>
              <a:rPr lang="en-US" dirty="0"/>
              <a:t> </a:t>
            </a:r>
            <a:r>
              <a:rPr lang="en-US" dirty="0" err="1"/>
              <a:t>grond</a:t>
            </a:r>
            <a:r>
              <a:rPr lang="en-US" dirty="0"/>
              <a:t> en </a:t>
            </a:r>
            <a:r>
              <a:rPr lang="en-US" dirty="0" err="1"/>
              <a:t>gezond</a:t>
            </a:r>
            <a:r>
              <a:rPr lang="en-US" dirty="0"/>
              <a:t> eten.</a:t>
            </a:r>
          </a:p>
          <a:p>
            <a:pPr marL="0" indent="0">
              <a:buNone/>
            </a:pPr>
            <a:r>
              <a:rPr lang="en-US" dirty="0" err="1"/>
              <a:t>Voedsel</a:t>
            </a:r>
            <a:r>
              <a:rPr lang="en-US" dirty="0"/>
              <a:t> </a:t>
            </a:r>
            <a:r>
              <a:rPr lang="en-US" dirty="0" err="1"/>
              <a:t>kringloop</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8" name="Afbeelding 7">
            <a:extLst>
              <a:ext uri="{FF2B5EF4-FFF2-40B4-BE49-F238E27FC236}">
                <a16:creationId xmlns:a16="http://schemas.microsoft.com/office/drawing/2014/main" id="{26569FE7-70E5-DFE7-2BB5-42D0017B70CE}"/>
              </a:ext>
            </a:extLst>
          </p:cNvPr>
          <p:cNvPicPr>
            <a:picLocks noChangeAspect="1"/>
          </p:cNvPicPr>
          <p:nvPr/>
        </p:nvPicPr>
        <p:blipFill rotWithShape="1">
          <a:blip r:embed="rId3"/>
          <a:srcRect l="30093" t="32334" r="44113" b="28474"/>
          <a:stretch/>
        </p:blipFill>
        <p:spPr bwMode="auto">
          <a:xfrm>
            <a:off x="7166611" y="3429000"/>
            <a:ext cx="3086999" cy="26384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1261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buiten, drank, voedsel&#10;&#10;Automatisch gegenereerde beschrijving">
            <a:extLst>
              <a:ext uri="{FF2B5EF4-FFF2-40B4-BE49-F238E27FC236}">
                <a16:creationId xmlns:a16="http://schemas.microsoft.com/office/drawing/2014/main" id="{045F2C25-D96E-45ED-AA34-BC10A67424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274"/>
          <a:stretch/>
        </p:blipFill>
        <p:spPr>
          <a:xfrm>
            <a:off x="20" y="10"/>
            <a:ext cx="12191980" cy="6857990"/>
          </a:xfrm>
          <a:noFill/>
        </p:spPr>
      </p:pic>
      <p:sp>
        <p:nvSpPr>
          <p:cNvPr id="2" name="Tekstvak 1">
            <a:extLst>
              <a:ext uri="{FF2B5EF4-FFF2-40B4-BE49-F238E27FC236}">
                <a16:creationId xmlns:a16="http://schemas.microsoft.com/office/drawing/2014/main" id="{ABB555E2-9753-A421-E215-CE0178681B40}"/>
              </a:ext>
            </a:extLst>
          </p:cNvPr>
          <p:cNvSpPr txBox="1"/>
          <p:nvPr/>
        </p:nvSpPr>
        <p:spPr>
          <a:xfrm>
            <a:off x="1463040" y="1152144"/>
            <a:ext cx="2798064" cy="830997"/>
          </a:xfrm>
          <a:prstGeom prst="rect">
            <a:avLst/>
          </a:prstGeom>
          <a:noFill/>
        </p:spPr>
        <p:txBody>
          <a:bodyPr wrap="square" rtlCol="0">
            <a:spAutoFit/>
          </a:bodyPr>
          <a:lstStyle/>
          <a:p>
            <a:r>
              <a:rPr lang="nl-NL" sz="4800" dirty="0">
                <a:solidFill>
                  <a:schemeClr val="bg1"/>
                </a:solidFill>
              </a:rPr>
              <a:t>Cadeau 2</a:t>
            </a:r>
          </a:p>
        </p:txBody>
      </p:sp>
    </p:spTree>
    <p:extLst>
      <p:ext uri="{BB962C8B-B14F-4D97-AF65-F5344CB8AC3E}">
        <p14:creationId xmlns:p14="http://schemas.microsoft.com/office/powerpoint/2010/main" val="152878842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D040EA13-B550-4DA2-B277-9A4535D04DAB}" vid="{2BDFC5F5-5B12-4954-A48D-5A6977AF9D3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BlancoWH</Template>
  <TotalTime>524</TotalTime>
  <Words>1090</Words>
  <Application>Microsoft Office PowerPoint</Application>
  <PresentationFormat>Breedbeeld</PresentationFormat>
  <Paragraphs>171</Paragraphs>
  <Slides>21</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Arial</vt:lpstr>
      <vt:lpstr>Arial</vt:lpstr>
      <vt:lpstr>Calibri</vt:lpstr>
      <vt:lpstr>Calibri Light</vt:lpstr>
      <vt:lpstr>Open Sans</vt:lpstr>
      <vt:lpstr>Kantoorthema</vt:lpstr>
      <vt:lpstr>PowerPoint-presentatie</vt:lpstr>
      <vt:lpstr>Doel </vt:lpstr>
      <vt:lpstr>wat krijgt school </vt:lpstr>
      <vt:lpstr>lesprogramma </vt:lpstr>
      <vt:lpstr>Het begint nu</vt:lpstr>
      <vt:lpstr>ik bén natuur </vt:lpstr>
      <vt:lpstr>PowerPoint-presentatie</vt:lpstr>
      <vt:lpstr>Cadeau 1     Gezond eten</vt:lpstr>
      <vt:lpstr>PowerPoint-presentatie</vt:lpstr>
      <vt:lpstr>Cadeau 2     Drinkwater</vt:lpstr>
      <vt:lpstr>PowerPoint-presentatie</vt:lpstr>
      <vt:lpstr>Cadeau 3    Schone lucht</vt:lpstr>
      <vt:lpstr>PowerPoint-presentatie</vt:lpstr>
      <vt:lpstr>Cadeau 4    Groene ruimte</vt:lpstr>
      <vt:lpstr>LEEF GEZOND</vt:lpstr>
      <vt:lpstr>We wonen allemaal op deze aarde en we kunnen  niet zonder elkaar: ik bén natuur.</vt:lpstr>
      <vt:lpstr>stellingen</vt:lpstr>
      <vt:lpstr>Poster ik bén natuur</vt:lpstr>
      <vt:lpstr>ik bén natuur </vt:lpstr>
      <vt:lpstr>Extra: inspiratie en mooie woorden van dankbaarheid </vt:lpstr>
      <vt:lpstr>Het Zonnelied – Fransiscus van Assisi – 1225 bewerkt voor kinderen</vt:lpstr>
    </vt:vector>
  </TitlesOfParts>
  <Company>Shared Service Centrum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Nieuwenhof van den, Eline</dc:creator>
  <cp:lastModifiedBy>Staal, Marjolein</cp:lastModifiedBy>
  <cp:revision>46</cp:revision>
  <dcterms:created xsi:type="dcterms:W3CDTF">2022-10-25T12:06:24Z</dcterms:created>
  <dcterms:modified xsi:type="dcterms:W3CDTF">2023-04-04T12:03:43Z</dcterms:modified>
</cp:coreProperties>
</file>